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4.xml" ContentType="application/vnd.openxmlformats-officedocument.theme+xml"/>
  <Override PartName="/ppt/slideLayouts/slideLayout37.xml" ContentType="application/vnd.openxmlformats-officedocument.presentationml.slideLayout+xml"/>
  <Override PartName="/ppt/theme/theme25.xml" ContentType="application/vnd.openxmlformats-officedocument.theme+xml"/>
  <Override PartName="/ppt/slideLayouts/slideLayout38.xml" ContentType="application/vnd.openxmlformats-officedocument.presentationml.slideLayout+xml"/>
  <Override PartName="/ppt/theme/theme26.xml" ContentType="application/vnd.openxmlformats-officedocument.theme+xml"/>
  <Override PartName="/ppt/slideLayouts/slideLayout39.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76" r:id="rId2"/>
    <p:sldMasterId id="2147483880" r:id="rId3"/>
    <p:sldMasterId id="2147483882" r:id="rId4"/>
    <p:sldMasterId id="2147483884" r:id="rId5"/>
    <p:sldMasterId id="2147483886" r:id="rId6"/>
    <p:sldMasterId id="2147483890" r:id="rId7"/>
    <p:sldMasterId id="2147483892" r:id="rId8"/>
    <p:sldMasterId id="2147483894" r:id="rId9"/>
    <p:sldMasterId id="2147483896" r:id="rId10"/>
    <p:sldMasterId id="2147483904" r:id="rId11"/>
    <p:sldMasterId id="2147483910" r:id="rId12"/>
    <p:sldMasterId id="2147483912" r:id="rId13"/>
    <p:sldMasterId id="2147483914" r:id="rId14"/>
    <p:sldMasterId id="2147483916" r:id="rId15"/>
    <p:sldMasterId id="2147483918" r:id="rId16"/>
    <p:sldMasterId id="2147483920" r:id="rId17"/>
    <p:sldMasterId id="2147483922" r:id="rId18"/>
    <p:sldMasterId id="2147483924" r:id="rId19"/>
    <p:sldMasterId id="2147483926" r:id="rId20"/>
    <p:sldMasterId id="2147483928" r:id="rId21"/>
    <p:sldMasterId id="2147483944" r:id="rId22"/>
    <p:sldMasterId id="2147483946" r:id="rId23"/>
    <p:sldMasterId id="2147483948" r:id="rId24"/>
    <p:sldMasterId id="2147483952" r:id="rId25"/>
    <p:sldMasterId id="2147483954" r:id="rId26"/>
    <p:sldMasterId id="2147483980" r:id="rId27"/>
  </p:sldMasterIdLst>
  <p:notesMasterIdLst>
    <p:notesMasterId r:id="rId78"/>
  </p:notesMasterIdLst>
  <p:handoutMasterIdLst>
    <p:handoutMasterId r:id="rId79"/>
  </p:handoutMasterIdLst>
  <p:sldIdLst>
    <p:sldId id="546" r:id="rId28"/>
    <p:sldId id="548" r:id="rId29"/>
    <p:sldId id="599" r:id="rId30"/>
    <p:sldId id="621" r:id="rId31"/>
    <p:sldId id="722" r:id="rId32"/>
    <p:sldId id="540" r:id="rId33"/>
    <p:sldId id="541" r:id="rId34"/>
    <p:sldId id="542" r:id="rId35"/>
    <p:sldId id="852" r:id="rId36"/>
    <p:sldId id="544" r:id="rId37"/>
    <p:sldId id="587" r:id="rId38"/>
    <p:sldId id="559" r:id="rId39"/>
    <p:sldId id="613" r:id="rId40"/>
    <p:sldId id="637" r:id="rId41"/>
    <p:sldId id="638" r:id="rId42"/>
    <p:sldId id="804" r:id="rId43"/>
    <p:sldId id="563" r:id="rId44"/>
    <p:sldId id="528" r:id="rId45"/>
    <p:sldId id="720" r:id="rId46"/>
    <p:sldId id="733" r:id="rId47"/>
    <p:sldId id="735" r:id="rId48"/>
    <p:sldId id="736" r:id="rId49"/>
    <p:sldId id="738" r:id="rId50"/>
    <p:sldId id="737" r:id="rId51"/>
    <p:sldId id="740" r:id="rId52"/>
    <p:sldId id="741" r:id="rId53"/>
    <p:sldId id="742" r:id="rId54"/>
    <p:sldId id="743" r:id="rId55"/>
    <p:sldId id="747" r:id="rId56"/>
    <p:sldId id="750" r:id="rId57"/>
    <p:sldId id="751" r:id="rId58"/>
    <p:sldId id="752" r:id="rId59"/>
    <p:sldId id="753" r:id="rId60"/>
    <p:sldId id="754" r:id="rId61"/>
    <p:sldId id="755" r:id="rId62"/>
    <p:sldId id="756" r:id="rId63"/>
    <p:sldId id="757" r:id="rId64"/>
    <p:sldId id="758" r:id="rId65"/>
    <p:sldId id="759" r:id="rId66"/>
    <p:sldId id="767" r:id="rId67"/>
    <p:sldId id="768" r:id="rId68"/>
    <p:sldId id="849" r:id="rId69"/>
    <p:sldId id="850" r:id="rId70"/>
    <p:sldId id="769" r:id="rId71"/>
    <p:sldId id="843" r:id="rId72"/>
    <p:sldId id="771" r:id="rId73"/>
    <p:sldId id="772" r:id="rId74"/>
    <p:sldId id="785" r:id="rId75"/>
    <p:sldId id="851" r:id="rId76"/>
    <p:sldId id="796" r:id="rId77"/>
  </p:sldIdLst>
  <p:sldSz cx="9144000" cy="6858000" type="screen4x3"/>
  <p:notesSz cx="6954838" cy="9309100"/>
  <p:custDataLst>
    <p:tags r:id="rId8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177" algn="l" rtl="0" fontAlgn="base">
      <a:spcBef>
        <a:spcPct val="0"/>
      </a:spcBef>
      <a:spcAft>
        <a:spcPct val="0"/>
      </a:spcAft>
      <a:defRPr kern="1200">
        <a:solidFill>
          <a:schemeClr val="tx1"/>
        </a:solidFill>
        <a:latin typeface="Arial" pitchFamily="34" charset="0"/>
        <a:ea typeface="+mn-ea"/>
        <a:cs typeface="+mn-cs"/>
      </a:defRPr>
    </a:lvl2pPr>
    <a:lvl3pPr marL="914354" algn="l" rtl="0" fontAlgn="base">
      <a:spcBef>
        <a:spcPct val="0"/>
      </a:spcBef>
      <a:spcAft>
        <a:spcPct val="0"/>
      </a:spcAft>
      <a:defRPr kern="1200">
        <a:solidFill>
          <a:schemeClr val="tx1"/>
        </a:solidFill>
        <a:latin typeface="Arial" pitchFamily="34" charset="0"/>
        <a:ea typeface="+mn-ea"/>
        <a:cs typeface="+mn-cs"/>
      </a:defRPr>
    </a:lvl3pPr>
    <a:lvl4pPr marL="1371532" algn="l" rtl="0" fontAlgn="base">
      <a:spcBef>
        <a:spcPct val="0"/>
      </a:spcBef>
      <a:spcAft>
        <a:spcPct val="0"/>
      </a:spcAft>
      <a:defRPr kern="1200">
        <a:solidFill>
          <a:schemeClr val="tx1"/>
        </a:solidFill>
        <a:latin typeface="Arial" pitchFamily="34" charset="0"/>
        <a:ea typeface="+mn-ea"/>
        <a:cs typeface="+mn-cs"/>
      </a:defRPr>
    </a:lvl4pPr>
    <a:lvl5pPr marL="1828709" algn="l" rtl="0" fontAlgn="base">
      <a:spcBef>
        <a:spcPct val="0"/>
      </a:spcBef>
      <a:spcAft>
        <a:spcPct val="0"/>
      </a:spcAft>
      <a:defRPr kern="1200">
        <a:solidFill>
          <a:schemeClr val="tx1"/>
        </a:solidFill>
        <a:latin typeface="Arial" pitchFamily="34" charset="0"/>
        <a:ea typeface="+mn-ea"/>
        <a:cs typeface="+mn-cs"/>
      </a:defRPr>
    </a:lvl5pPr>
    <a:lvl6pPr marL="2285886" algn="l" defTabSz="914354" rtl="0" eaLnBrk="1" latinLnBrk="0" hangingPunct="1">
      <a:defRPr kern="1200">
        <a:solidFill>
          <a:schemeClr val="tx1"/>
        </a:solidFill>
        <a:latin typeface="Arial" pitchFamily="34" charset="0"/>
        <a:ea typeface="+mn-ea"/>
        <a:cs typeface="+mn-cs"/>
      </a:defRPr>
    </a:lvl6pPr>
    <a:lvl7pPr marL="2743063" algn="l" defTabSz="914354" rtl="0" eaLnBrk="1" latinLnBrk="0" hangingPunct="1">
      <a:defRPr kern="1200">
        <a:solidFill>
          <a:schemeClr val="tx1"/>
        </a:solidFill>
        <a:latin typeface="Arial" pitchFamily="34" charset="0"/>
        <a:ea typeface="+mn-ea"/>
        <a:cs typeface="+mn-cs"/>
      </a:defRPr>
    </a:lvl7pPr>
    <a:lvl8pPr marL="3200240" algn="l" defTabSz="914354" rtl="0" eaLnBrk="1" latinLnBrk="0" hangingPunct="1">
      <a:defRPr kern="1200">
        <a:solidFill>
          <a:schemeClr val="tx1"/>
        </a:solidFill>
        <a:latin typeface="Arial" pitchFamily="34" charset="0"/>
        <a:ea typeface="+mn-ea"/>
        <a:cs typeface="+mn-cs"/>
      </a:defRPr>
    </a:lvl8pPr>
    <a:lvl9pPr marL="3657417" algn="l" defTabSz="914354"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tners Information Systems" initials="PHS IS" lastIdx="4" clrIdx="0"/>
  <p:cmAuthor id="1" name="Duckworth, Megan S." initials="DMS" lastIdx="1" clrIdx="1">
    <p:extLst>
      <p:ext uri="{19B8F6BF-5375-455C-9EA6-DF929625EA0E}">
        <p15:presenceInfo xmlns:p15="http://schemas.microsoft.com/office/powerpoint/2012/main" userId="Duckworth, Megan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1" autoAdjust="0"/>
    <p:restoredTop sz="97470" autoAdjust="0"/>
  </p:normalViewPr>
  <p:slideViewPr>
    <p:cSldViewPr>
      <p:cViewPr varScale="1">
        <p:scale>
          <a:sx n="75" d="100"/>
          <a:sy n="75" d="100"/>
        </p:scale>
        <p:origin x="462" y="72"/>
      </p:cViewPr>
      <p:guideLst>
        <p:guide orient="horz" pos="2160"/>
        <p:guide pos="2880"/>
      </p:guideLst>
    </p:cSldViewPr>
  </p:slideViewPr>
  <p:outlineViewPr>
    <p:cViewPr>
      <p:scale>
        <a:sx n="33" d="100"/>
        <a:sy n="33" d="100"/>
      </p:scale>
      <p:origin x="48" y="15708"/>
    </p:cViewPr>
  </p:outlineViewPr>
  <p:notesTextViewPr>
    <p:cViewPr>
      <p:scale>
        <a:sx n="100" d="100"/>
        <a:sy n="100" d="100"/>
      </p:scale>
      <p:origin x="0" y="0"/>
    </p:cViewPr>
  </p:notesTextViewPr>
  <p:sorterViewPr>
    <p:cViewPr>
      <p:scale>
        <a:sx n="93" d="100"/>
        <a:sy n="93" d="100"/>
      </p:scale>
      <p:origin x="0" y="-65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6" Type="http://schemas.openxmlformats.org/officeDocument/2006/relationships/slide" Target="slides/slide49.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34.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notesMaster" Target="notesMasters/notesMaster1.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sd32\Syncplicity%20Folders\PSLL%20(Alexandra%20Businger)\Fall%20Prevention\Measures\Falls%20and%20Falls%20with%20Injury%20Jan-May%202015%20and%202016.%20JC%20Paper_pcdnot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sd32\Syncplicity%20Folders\PSLL%20(Alexandra%20Businger)\Fall%20Prevention\Measures\Falls%20and%20Falls%20with%20Injury%20Jan-May%202015%20and%202016.%20JC%20Paper_pcdnot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pcd3\Syncplicity%20Folders\PSLL%20(Alexandra%20Businger)\Fall%20Prevention\Measures\Control%20charts\Klau%204%20Control%20Charts%208.23.16.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pcd3\Syncplicity%20Folders\PSLL%20(Alexandra%20Businger)\Fall%20Prevention\Measures\Control%20charts\Klau%204%20Control%20Charts%208.23.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aseline="0"/>
              <a:t>Average Fall Rate 2015 vs. 2016 with Average Fall TIPS Completion </a:t>
            </a:r>
          </a:p>
        </c:rich>
      </c:tx>
      <c:overlay val="0"/>
    </c:title>
    <c:autoTitleDeleted val="0"/>
    <c:plotArea>
      <c:layout/>
      <c:lineChart>
        <c:grouping val="standard"/>
        <c:varyColors val="0"/>
        <c:ser>
          <c:idx val="0"/>
          <c:order val="0"/>
          <c:tx>
            <c:strRef>
              <c:f>Charts!$A$2</c:f>
              <c:strCache>
                <c:ptCount val="1"/>
                <c:pt idx="0">
                  <c:v>2015</c:v>
                </c:pt>
              </c:strCache>
            </c:strRef>
          </c:tx>
          <c:marker>
            <c:symbol val="none"/>
          </c:marker>
          <c:cat>
            <c:strRef>
              <c:f>Charts!$B$1:$G$1</c:f>
              <c:strCache>
                <c:ptCount val="6"/>
                <c:pt idx="0">
                  <c:v>January</c:v>
                </c:pt>
                <c:pt idx="1">
                  <c:v>February</c:v>
                </c:pt>
                <c:pt idx="2">
                  <c:v>March</c:v>
                </c:pt>
                <c:pt idx="3">
                  <c:v>April</c:v>
                </c:pt>
                <c:pt idx="4">
                  <c:v>May</c:v>
                </c:pt>
                <c:pt idx="5">
                  <c:v>June</c:v>
                </c:pt>
              </c:strCache>
            </c:strRef>
          </c:cat>
          <c:val>
            <c:numRef>
              <c:f>Charts!$B$2:$G$2</c:f>
              <c:numCache>
                <c:formatCode>0.00</c:formatCode>
                <c:ptCount val="6"/>
                <c:pt idx="0">
                  <c:v>4.0281802721087407</c:v>
                </c:pt>
                <c:pt idx="1">
                  <c:v>5.0214285714285696</c:v>
                </c:pt>
                <c:pt idx="2">
                  <c:v>3.05714285714286</c:v>
                </c:pt>
                <c:pt idx="3">
                  <c:v>2.9899999999999998</c:v>
                </c:pt>
                <c:pt idx="4">
                  <c:v>2.6971428571428602</c:v>
                </c:pt>
                <c:pt idx="5" formatCode="General">
                  <c:v>1.9000000000000001</c:v>
                </c:pt>
              </c:numCache>
            </c:numRef>
          </c:val>
          <c:smooth val="0"/>
          <c:extLst>
            <c:ext xmlns:c16="http://schemas.microsoft.com/office/drawing/2014/chart" uri="{C3380CC4-5D6E-409C-BE32-E72D297353CC}">
              <c16:uniqueId val="{00000000-22A3-409E-8380-0525003A9A8B}"/>
            </c:ext>
          </c:extLst>
        </c:ser>
        <c:ser>
          <c:idx val="1"/>
          <c:order val="1"/>
          <c:tx>
            <c:strRef>
              <c:f>Charts!$A$3</c:f>
              <c:strCache>
                <c:ptCount val="1"/>
                <c:pt idx="0">
                  <c:v>2016</c:v>
                </c:pt>
              </c:strCache>
            </c:strRef>
          </c:tx>
          <c:marker>
            <c:symbol val="none"/>
          </c:marker>
          <c:cat>
            <c:strRef>
              <c:f>Charts!$B$1:$G$1</c:f>
              <c:strCache>
                <c:ptCount val="6"/>
                <c:pt idx="0">
                  <c:v>January</c:v>
                </c:pt>
                <c:pt idx="1">
                  <c:v>February</c:v>
                </c:pt>
                <c:pt idx="2">
                  <c:v>March</c:v>
                </c:pt>
                <c:pt idx="3">
                  <c:v>April</c:v>
                </c:pt>
                <c:pt idx="4">
                  <c:v>May</c:v>
                </c:pt>
                <c:pt idx="5">
                  <c:v>June</c:v>
                </c:pt>
              </c:strCache>
            </c:strRef>
          </c:cat>
          <c:val>
            <c:numRef>
              <c:f>Charts!$B$3:$G$3</c:f>
              <c:numCache>
                <c:formatCode>0.00</c:formatCode>
                <c:ptCount val="6"/>
                <c:pt idx="0">
                  <c:v>5.01</c:v>
                </c:pt>
                <c:pt idx="1">
                  <c:v>2.8957142857142837</c:v>
                </c:pt>
                <c:pt idx="2">
                  <c:v>3.9828571428571431</c:v>
                </c:pt>
                <c:pt idx="3">
                  <c:v>2.2228571428571442</c:v>
                </c:pt>
                <c:pt idx="4">
                  <c:v>1.5671428571428558</c:v>
                </c:pt>
                <c:pt idx="5" formatCode="General">
                  <c:v>1.1299999999999846</c:v>
                </c:pt>
              </c:numCache>
            </c:numRef>
          </c:val>
          <c:smooth val="0"/>
          <c:extLst>
            <c:ext xmlns:c16="http://schemas.microsoft.com/office/drawing/2014/chart" uri="{C3380CC4-5D6E-409C-BE32-E72D297353CC}">
              <c16:uniqueId val="{00000001-22A3-409E-8380-0525003A9A8B}"/>
            </c:ext>
          </c:extLst>
        </c:ser>
        <c:dLbls>
          <c:showLegendKey val="0"/>
          <c:showVal val="0"/>
          <c:showCatName val="0"/>
          <c:showSerName val="0"/>
          <c:showPercent val="0"/>
          <c:showBubbleSize val="0"/>
        </c:dLbls>
        <c:marker val="1"/>
        <c:smooth val="0"/>
        <c:axId val="289464704"/>
        <c:axId val="289466240"/>
      </c:lineChart>
      <c:lineChart>
        <c:grouping val="standard"/>
        <c:varyColors val="0"/>
        <c:ser>
          <c:idx val="2"/>
          <c:order val="2"/>
          <c:tx>
            <c:strRef>
              <c:f>Charts!$A$4</c:f>
              <c:strCache>
                <c:ptCount val="1"/>
                <c:pt idx="0">
                  <c:v>Average Fall TIPS Completion</c:v>
                </c:pt>
              </c:strCache>
            </c:strRef>
          </c:tx>
          <c:marker>
            <c:symbol val="none"/>
          </c:marker>
          <c:cat>
            <c:strRef>
              <c:f>Charts!$B$1:$G$1</c:f>
              <c:strCache>
                <c:ptCount val="6"/>
                <c:pt idx="0">
                  <c:v>January</c:v>
                </c:pt>
                <c:pt idx="1">
                  <c:v>February</c:v>
                </c:pt>
                <c:pt idx="2">
                  <c:v>March</c:v>
                </c:pt>
                <c:pt idx="3">
                  <c:v>April</c:v>
                </c:pt>
                <c:pt idx="4">
                  <c:v>May</c:v>
                </c:pt>
                <c:pt idx="5">
                  <c:v>June</c:v>
                </c:pt>
              </c:strCache>
            </c:strRef>
          </c:cat>
          <c:val>
            <c:numRef>
              <c:f>Charts!$B$4:$G$4</c:f>
              <c:numCache>
                <c:formatCode>General</c:formatCode>
                <c:ptCount val="6"/>
                <c:pt idx="0">
                  <c:v>98</c:v>
                </c:pt>
                <c:pt idx="1">
                  <c:v>82</c:v>
                </c:pt>
                <c:pt idx="2">
                  <c:v>89</c:v>
                </c:pt>
                <c:pt idx="3">
                  <c:v>84</c:v>
                </c:pt>
                <c:pt idx="4">
                  <c:v>86</c:v>
                </c:pt>
                <c:pt idx="5">
                  <c:v>86</c:v>
                </c:pt>
              </c:numCache>
            </c:numRef>
          </c:val>
          <c:smooth val="0"/>
          <c:extLst>
            <c:ext xmlns:c16="http://schemas.microsoft.com/office/drawing/2014/chart" uri="{C3380CC4-5D6E-409C-BE32-E72D297353CC}">
              <c16:uniqueId val="{00000002-22A3-409E-8380-0525003A9A8B}"/>
            </c:ext>
          </c:extLst>
        </c:ser>
        <c:dLbls>
          <c:showLegendKey val="0"/>
          <c:showVal val="0"/>
          <c:showCatName val="0"/>
          <c:showSerName val="0"/>
          <c:showPercent val="0"/>
          <c:showBubbleSize val="0"/>
        </c:dLbls>
        <c:marker val="1"/>
        <c:smooth val="0"/>
        <c:axId val="289565312"/>
        <c:axId val="289563392"/>
      </c:lineChart>
      <c:catAx>
        <c:axId val="289464704"/>
        <c:scaling>
          <c:orientation val="minMax"/>
        </c:scaling>
        <c:delete val="0"/>
        <c:axPos val="b"/>
        <c:numFmt formatCode="General" sourceLinked="0"/>
        <c:majorTickMark val="none"/>
        <c:minorTickMark val="none"/>
        <c:tickLblPos val="nextTo"/>
        <c:crossAx val="289466240"/>
        <c:crosses val="autoZero"/>
        <c:auto val="1"/>
        <c:lblAlgn val="ctr"/>
        <c:lblOffset val="100"/>
        <c:noMultiLvlLbl val="0"/>
      </c:catAx>
      <c:valAx>
        <c:axId val="289466240"/>
        <c:scaling>
          <c:orientation val="minMax"/>
        </c:scaling>
        <c:delete val="0"/>
        <c:axPos val="l"/>
        <c:majorGridlines/>
        <c:title>
          <c:tx>
            <c:rich>
              <a:bodyPr/>
              <a:lstStyle/>
              <a:p>
                <a:pPr>
                  <a:defRPr/>
                </a:pPr>
                <a:r>
                  <a:rPr lang="en-US"/>
                  <a:t>Fall</a:t>
                </a:r>
                <a:r>
                  <a:rPr lang="en-US" baseline="0"/>
                  <a:t>sper thousand patient days</a:t>
                </a:r>
                <a:endParaRPr lang="en-US"/>
              </a:p>
            </c:rich>
          </c:tx>
          <c:overlay val="0"/>
        </c:title>
        <c:numFmt formatCode="0.00" sourceLinked="1"/>
        <c:majorTickMark val="none"/>
        <c:minorTickMark val="none"/>
        <c:tickLblPos val="nextTo"/>
        <c:crossAx val="289464704"/>
        <c:crosses val="autoZero"/>
        <c:crossBetween val="between"/>
      </c:valAx>
      <c:valAx>
        <c:axId val="289563392"/>
        <c:scaling>
          <c:orientation val="minMax"/>
          <c:max val="100"/>
          <c:min val="0"/>
        </c:scaling>
        <c:delete val="0"/>
        <c:axPos val="r"/>
        <c:title>
          <c:tx>
            <c:rich>
              <a:bodyPr rot="-5400000" vert="horz"/>
              <a:lstStyle/>
              <a:p>
                <a:pPr>
                  <a:defRPr/>
                </a:pPr>
                <a:r>
                  <a:rPr lang="en-US"/>
                  <a:t>Percent of Fall TIPS complete</a:t>
                </a:r>
              </a:p>
            </c:rich>
          </c:tx>
          <c:overlay val="0"/>
        </c:title>
        <c:numFmt formatCode="General" sourceLinked="1"/>
        <c:majorTickMark val="out"/>
        <c:minorTickMark val="none"/>
        <c:tickLblPos val="nextTo"/>
        <c:crossAx val="289565312"/>
        <c:crosses val="max"/>
        <c:crossBetween val="between"/>
      </c:valAx>
      <c:catAx>
        <c:axId val="289565312"/>
        <c:scaling>
          <c:orientation val="minMax"/>
        </c:scaling>
        <c:delete val="1"/>
        <c:axPos val="b"/>
        <c:numFmt formatCode="General" sourceLinked="1"/>
        <c:majorTickMark val="out"/>
        <c:minorTickMark val="none"/>
        <c:tickLblPos val="none"/>
        <c:crossAx val="289563392"/>
        <c:crosses val="autoZero"/>
        <c:auto val="1"/>
        <c:lblAlgn val="ctr"/>
        <c:lblOffset val="100"/>
        <c:noMultiLvlLbl val="0"/>
      </c:catAx>
    </c:plotArea>
    <c:legend>
      <c:legendPos val="r"/>
      <c:overlay val="0"/>
    </c:legend>
    <c:plotVisOnly val="1"/>
    <c:dispBlanksAs val="gap"/>
    <c:showDLblsOverMax val="0"/>
  </c:chart>
  <c:spPr>
    <a:ln>
      <a:solidFill>
        <a:sysClr val="windowText" lastClr="000000"/>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400" b="1" i="0" baseline="0"/>
              <a:t>Average Fall Rate with Injury 2015 vs. 2016 with Average Fall TIPS Completion </a:t>
            </a:r>
            <a:endParaRPr lang="en-US" sz="1400" baseline="0"/>
          </a:p>
        </c:rich>
      </c:tx>
      <c:overlay val="0"/>
    </c:title>
    <c:autoTitleDeleted val="0"/>
    <c:plotArea>
      <c:layout/>
      <c:lineChart>
        <c:grouping val="standard"/>
        <c:varyColors val="0"/>
        <c:ser>
          <c:idx val="0"/>
          <c:order val="0"/>
          <c:tx>
            <c:strRef>
              <c:f>Charts!$A$10</c:f>
              <c:strCache>
                <c:ptCount val="1"/>
                <c:pt idx="0">
                  <c:v>2015</c:v>
                </c:pt>
              </c:strCache>
            </c:strRef>
          </c:tx>
          <c:marker>
            <c:symbol val="none"/>
          </c:marker>
          <c:cat>
            <c:strRef>
              <c:f>Charts!$B$9:$G$9</c:f>
              <c:strCache>
                <c:ptCount val="6"/>
                <c:pt idx="0">
                  <c:v>January</c:v>
                </c:pt>
                <c:pt idx="1">
                  <c:v>February</c:v>
                </c:pt>
                <c:pt idx="2">
                  <c:v>March</c:v>
                </c:pt>
                <c:pt idx="3">
                  <c:v>April</c:v>
                </c:pt>
                <c:pt idx="4">
                  <c:v>May</c:v>
                </c:pt>
                <c:pt idx="5">
                  <c:v>June</c:v>
                </c:pt>
              </c:strCache>
            </c:strRef>
          </c:cat>
          <c:val>
            <c:numRef>
              <c:f>Charts!$B$10:$G$10</c:f>
              <c:numCache>
                <c:formatCode>0.00</c:formatCode>
                <c:ptCount val="6"/>
                <c:pt idx="0">
                  <c:v>2.3003401360544187</c:v>
                </c:pt>
                <c:pt idx="1">
                  <c:v>0.33571428571429307</c:v>
                </c:pt>
                <c:pt idx="2">
                  <c:v>1.9414285714285859</c:v>
                </c:pt>
                <c:pt idx="3">
                  <c:v>0.49714285714286405</c:v>
                </c:pt>
                <c:pt idx="4">
                  <c:v>0</c:v>
                </c:pt>
                <c:pt idx="5" formatCode="General">
                  <c:v>0.92</c:v>
                </c:pt>
              </c:numCache>
            </c:numRef>
          </c:val>
          <c:smooth val="0"/>
          <c:extLst>
            <c:ext xmlns:c16="http://schemas.microsoft.com/office/drawing/2014/chart" uri="{C3380CC4-5D6E-409C-BE32-E72D297353CC}">
              <c16:uniqueId val="{00000000-E353-4F44-82CF-BE616A116282}"/>
            </c:ext>
          </c:extLst>
        </c:ser>
        <c:ser>
          <c:idx val="1"/>
          <c:order val="1"/>
          <c:tx>
            <c:strRef>
              <c:f>Charts!$A$11</c:f>
              <c:strCache>
                <c:ptCount val="1"/>
                <c:pt idx="0">
                  <c:v>2016</c:v>
                </c:pt>
              </c:strCache>
            </c:strRef>
          </c:tx>
          <c:marker>
            <c:symbol val="none"/>
          </c:marker>
          <c:cat>
            <c:strRef>
              <c:f>Charts!$B$9:$G$9</c:f>
              <c:strCache>
                <c:ptCount val="6"/>
                <c:pt idx="0">
                  <c:v>January</c:v>
                </c:pt>
                <c:pt idx="1">
                  <c:v>February</c:v>
                </c:pt>
                <c:pt idx="2">
                  <c:v>March</c:v>
                </c:pt>
                <c:pt idx="3">
                  <c:v>April</c:v>
                </c:pt>
                <c:pt idx="4">
                  <c:v>May</c:v>
                </c:pt>
                <c:pt idx="5">
                  <c:v>June</c:v>
                </c:pt>
              </c:strCache>
            </c:strRef>
          </c:cat>
          <c:val>
            <c:numRef>
              <c:f>Charts!$B$11:$G$11</c:f>
              <c:numCache>
                <c:formatCode>0.00</c:formatCode>
                <c:ptCount val="6"/>
                <c:pt idx="0">
                  <c:v>1.395</c:v>
                </c:pt>
                <c:pt idx="1">
                  <c:v>0</c:v>
                </c:pt>
                <c:pt idx="2">
                  <c:v>1.5685714285714301</c:v>
                </c:pt>
                <c:pt idx="3">
                  <c:v>0</c:v>
                </c:pt>
                <c:pt idx="4">
                  <c:v>0.30571428571429204</c:v>
                </c:pt>
                <c:pt idx="5" formatCode="General">
                  <c:v>0</c:v>
                </c:pt>
              </c:numCache>
            </c:numRef>
          </c:val>
          <c:smooth val="0"/>
          <c:extLst>
            <c:ext xmlns:c16="http://schemas.microsoft.com/office/drawing/2014/chart" uri="{C3380CC4-5D6E-409C-BE32-E72D297353CC}">
              <c16:uniqueId val="{00000001-E353-4F44-82CF-BE616A116282}"/>
            </c:ext>
          </c:extLst>
        </c:ser>
        <c:dLbls>
          <c:showLegendKey val="0"/>
          <c:showVal val="0"/>
          <c:showCatName val="0"/>
          <c:showSerName val="0"/>
          <c:showPercent val="0"/>
          <c:showBubbleSize val="0"/>
        </c:dLbls>
        <c:marker val="1"/>
        <c:smooth val="0"/>
        <c:axId val="283268224"/>
        <c:axId val="283269760"/>
      </c:lineChart>
      <c:lineChart>
        <c:grouping val="standard"/>
        <c:varyColors val="0"/>
        <c:ser>
          <c:idx val="2"/>
          <c:order val="2"/>
          <c:tx>
            <c:strRef>
              <c:f>Charts!$A$12</c:f>
              <c:strCache>
                <c:ptCount val="1"/>
                <c:pt idx="0">
                  <c:v>Average Fall TIPS Completion</c:v>
                </c:pt>
              </c:strCache>
            </c:strRef>
          </c:tx>
          <c:marker>
            <c:symbol val="none"/>
          </c:marker>
          <c:cat>
            <c:strRef>
              <c:f>Charts!$B$9:$G$9</c:f>
              <c:strCache>
                <c:ptCount val="6"/>
                <c:pt idx="0">
                  <c:v>January</c:v>
                </c:pt>
                <c:pt idx="1">
                  <c:v>February</c:v>
                </c:pt>
                <c:pt idx="2">
                  <c:v>March</c:v>
                </c:pt>
                <c:pt idx="3">
                  <c:v>April</c:v>
                </c:pt>
                <c:pt idx="4">
                  <c:v>May</c:v>
                </c:pt>
                <c:pt idx="5">
                  <c:v>June</c:v>
                </c:pt>
              </c:strCache>
            </c:strRef>
          </c:cat>
          <c:val>
            <c:numRef>
              <c:f>Charts!$B$12:$G$12</c:f>
              <c:numCache>
                <c:formatCode>General</c:formatCode>
                <c:ptCount val="6"/>
                <c:pt idx="0">
                  <c:v>98</c:v>
                </c:pt>
                <c:pt idx="1">
                  <c:v>82</c:v>
                </c:pt>
                <c:pt idx="2">
                  <c:v>89</c:v>
                </c:pt>
                <c:pt idx="3">
                  <c:v>84</c:v>
                </c:pt>
                <c:pt idx="4">
                  <c:v>86</c:v>
                </c:pt>
                <c:pt idx="5">
                  <c:v>86</c:v>
                </c:pt>
              </c:numCache>
            </c:numRef>
          </c:val>
          <c:smooth val="0"/>
          <c:extLst>
            <c:ext xmlns:c16="http://schemas.microsoft.com/office/drawing/2014/chart" uri="{C3380CC4-5D6E-409C-BE32-E72D297353CC}">
              <c16:uniqueId val="{00000002-E353-4F44-82CF-BE616A116282}"/>
            </c:ext>
          </c:extLst>
        </c:ser>
        <c:dLbls>
          <c:showLegendKey val="0"/>
          <c:showVal val="0"/>
          <c:showCatName val="0"/>
          <c:showSerName val="0"/>
          <c:showPercent val="0"/>
          <c:showBubbleSize val="0"/>
        </c:dLbls>
        <c:marker val="1"/>
        <c:smooth val="0"/>
        <c:axId val="283282048"/>
        <c:axId val="283280128"/>
      </c:lineChart>
      <c:catAx>
        <c:axId val="283268224"/>
        <c:scaling>
          <c:orientation val="minMax"/>
        </c:scaling>
        <c:delete val="0"/>
        <c:axPos val="b"/>
        <c:numFmt formatCode="General" sourceLinked="0"/>
        <c:majorTickMark val="none"/>
        <c:minorTickMark val="none"/>
        <c:tickLblPos val="nextTo"/>
        <c:crossAx val="283269760"/>
        <c:crosses val="autoZero"/>
        <c:auto val="1"/>
        <c:lblAlgn val="ctr"/>
        <c:lblOffset val="100"/>
        <c:noMultiLvlLbl val="0"/>
      </c:catAx>
      <c:valAx>
        <c:axId val="283269760"/>
        <c:scaling>
          <c:orientation val="minMax"/>
        </c:scaling>
        <c:delete val="0"/>
        <c:axPos val="l"/>
        <c:majorGridlines/>
        <c:title>
          <c:tx>
            <c:rich>
              <a:bodyPr/>
              <a:lstStyle/>
              <a:p>
                <a:pPr>
                  <a:defRPr/>
                </a:pPr>
                <a:r>
                  <a:rPr lang="en-US"/>
                  <a:t>Falls with injury per thousand patient days</a:t>
                </a:r>
              </a:p>
            </c:rich>
          </c:tx>
          <c:overlay val="0"/>
        </c:title>
        <c:numFmt formatCode="0.00" sourceLinked="1"/>
        <c:majorTickMark val="none"/>
        <c:minorTickMark val="none"/>
        <c:tickLblPos val="nextTo"/>
        <c:crossAx val="283268224"/>
        <c:crosses val="autoZero"/>
        <c:crossBetween val="between"/>
      </c:valAx>
      <c:valAx>
        <c:axId val="283280128"/>
        <c:scaling>
          <c:orientation val="minMax"/>
          <c:max val="100"/>
          <c:min val="0"/>
        </c:scaling>
        <c:delete val="0"/>
        <c:axPos val="r"/>
        <c:title>
          <c:tx>
            <c:rich>
              <a:bodyPr rot="-5400000" vert="horz"/>
              <a:lstStyle/>
              <a:p>
                <a:pPr>
                  <a:defRPr/>
                </a:pPr>
                <a:r>
                  <a:rPr lang="en-US"/>
                  <a:t>Percent of</a:t>
                </a:r>
                <a:r>
                  <a:rPr lang="en-US" baseline="0"/>
                  <a:t> Fall TIPS complete</a:t>
                </a:r>
                <a:endParaRPr lang="en-US"/>
              </a:p>
            </c:rich>
          </c:tx>
          <c:overlay val="0"/>
        </c:title>
        <c:numFmt formatCode="General" sourceLinked="1"/>
        <c:majorTickMark val="out"/>
        <c:minorTickMark val="none"/>
        <c:tickLblPos val="nextTo"/>
        <c:crossAx val="283282048"/>
        <c:crosses val="max"/>
        <c:crossBetween val="between"/>
      </c:valAx>
      <c:catAx>
        <c:axId val="283282048"/>
        <c:scaling>
          <c:orientation val="minMax"/>
        </c:scaling>
        <c:delete val="1"/>
        <c:axPos val="b"/>
        <c:numFmt formatCode="General" sourceLinked="1"/>
        <c:majorTickMark val="out"/>
        <c:minorTickMark val="none"/>
        <c:tickLblPos val="none"/>
        <c:crossAx val="283280128"/>
        <c:crosses val="autoZero"/>
        <c:auto val="1"/>
        <c:lblAlgn val="ctr"/>
        <c:lblOffset val="100"/>
        <c:noMultiLvlLbl val="0"/>
      </c:catAx>
    </c:plotArea>
    <c:legend>
      <c:legendPos val="r"/>
      <c:overlay val="0"/>
    </c:legend>
    <c:plotVisOnly val="1"/>
    <c:dispBlanksAs val="gap"/>
    <c:showDLblsOverMax val="0"/>
  </c:chart>
  <c:spPr>
    <a:solidFill>
      <a:schemeClr val="bg1"/>
    </a:solidFill>
    <a:ln>
      <a:solidFill>
        <a:sysClr val="windowText" lastClr="000000"/>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Klau 4 Fall Rates 2015 vs. 2016 with Fall TIPS Completion Rates</a:t>
            </a:r>
          </a:p>
        </c:rich>
      </c:tx>
      <c:overlay val="0"/>
    </c:title>
    <c:autoTitleDeleted val="0"/>
    <c:plotArea>
      <c:layout/>
      <c:lineChart>
        <c:grouping val="standard"/>
        <c:varyColors val="0"/>
        <c:ser>
          <c:idx val="0"/>
          <c:order val="0"/>
          <c:tx>
            <c:strRef>
              <c:f>'Control Charts'!$A$2</c:f>
              <c:strCache>
                <c:ptCount val="1"/>
                <c:pt idx="0">
                  <c:v>2015</c:v>
                </c:pt>
              </c:strCache>
            </c:strRef>
          </c:tx>
          <c:marker>
            <c:symbol val="none"/>
          </c:marker>
          <c:cat>
            <c:strRef>
              <c:f>'Control Charts'!$B$1:$G$1</c:f>
              <c:strCache>
                <c:ptCount val="6"/>
                <c:pt idx="0">
                  <c:v>January</c:v>
                </c:pt>
                <c:pt idx="1">
                  <c:v>February</c:v>
                </c:pt>
                <c:pt idx="2">
                  <c:v>March</c:v>
                </c:pt>
                <c:pt idx="3">
                  <c:v>April</c:v>
                </c:pt>
                <c:pt idx="4">
                  <c:v>May</c:v>
                </c:pt>
                <c:pt idx="5">
                  <c:v>June</c:v>
                </c:pt>
              </c:strCache>
            </c:strRef>
          </c:cat>
          <c:val>
            <c:numRef>
              <c:f>'Control Charts'!$B$2:$G$2</c:f>
              <c:numCache>
                <c:formatCode>General</c:formatCode>
                <c:ptCount val="6"/>
                <c:pt idx="0" formatCode="0.00">
                  <c:v>2.62</c:v>
                </c:pt>
                <c:pt idx="1">
                  <c:v>1.9000000000000001</c:v>
                </c:pt>
                <c:pt idx="2">
                  <c:v>2.7800000000000002</c:v>
                </c:pt>
                <c:pt idx="3">
                  <c:v>1.9700000000000082</c:v>
                </c:pt>
                <c:pt idx="4">
                  <c:v>4.9700000000000024</c:v>
                </c:pt>
                <c:pt idx="5">
                  <c:v>3.9899999999999998</c:v>
                </c:pt>
              </c:numCache>
            </c:numRef>
          </c:val>
          <c:smooth val="0"/>
          <c:extLst>
            <c:ext xmlns:c16="http://schemas.microsoft.com/office/drawing/2014/chart" uri="{C3380CC4-5D6E-409C-BE32-E72D297353CC}">
              <c16:uniqueId val="{00000000-2626-4ED2-A9D3-892C9DD6FDA3}"/>
            </c:ext>
          </c:extLst>
        </c:ser>
        <c:ser>
          <c:idx val="1"/>
          <c:order val="1"/>
          <c:tx>
            <c:strRef>
              <c:f>'Control Charts'!$A$3</c:f>
              <c:strCache>
                <c:ptCount val="1"/>
                <c:pt idx="0">
                  <c:v>2016</c:v>
                </c:pt>
              </c:strCache>
            </c:strRef>
          </c:tx>
          <c:marker>
            <c:symbol val="none"/>
          </c:marker>
          <c:cat>
            <c:strRef>
              <c:f>'Control Charts'!$B$1:$G$1</c:f>
              <c:strCache>
                <c:ptCount val="6"/>
                <c:pt idx="0">
                  <c:v>January</c:v>
                </c:pt>
                <c:pt idx="1">
                  <c:v>February</c:v>
                </c:pt>
                <c:pt idx="2">
                  <c:v>March</c:v>
                </c:pt>
                <c:pt idx="3">
                  <c:v>April</c:v>
                </c:pt>
                <c:pt idx="4">
                  <c:v>May</c:v>
                </c:pt>
                <c:pt idx="5">
                  <c:v>June</c:v>
                </c:pt>
              </c:strCache>
            </c:strRef>
          </c:cat>
          <c:val>
            <c:numRef>
              <c:f>'Control Charts'!$B$3:$G$3</c:f>
              <c:numCache>
                <c:formatCode>General</c:formatCode>
                <c:ptCount val="6"/>
                <c:pt idx="0">
                  <c:v>2.71</c:v>
                </c:pt>
                <c:pt idx="1">
                  <c:v>2.8299999999999987</c:v>
                </c:pt>
                <c:pt idx="2">
                  <c:v>1.82</c:v>
                </c:pt>
                <c:pt idx="3">
                  <c:v>4.7</c:v>
                </c:pt>
                <c:pt idx="4">
                  <c:v>2.65</c:v>
                </c:pt>
                <c:pt idx="5">
                  <c:v>3.9099999999999997</c:v>
                </c:pt>
              </c:numCache>
            </c:numRef>
          </c:val>
          <c:smooth val="0"/>
          <c:extLst>
            <c:ext xmlns:c16="http://schemas.microsoft.com/office/drawing/2014/chart" uri="{C3380CC4-5D6E-409C-BE32-E72D297353CC}">
              <c16:uniqueId val="{00000001-2626-4ED2-A9D3-892C9DD6FDA3}"/>
            </c:ext>
          </c:extLst>
        </c:ser>
        <c:dLbls>
          <c:showLegendKey val="0"/>
          <c:showVal val="0"/>
          <c:showCatName val="0"/>
          <c:showSerName val="0"/>
          <c:showPercent val="0"/>
          <c:showBubbleSize val="0"/>
        </c:dLbls>
        <c:marker val="1"/>
        <c:smooth val="0"/>
        <c:axId val="283302144"/>
        <c:axId val="289632256"/>
      </c:lineChart>
      <c:lineChart>
        <c:grouping val="standard"/>
        <c:varyColors val="0"/>
        <c:ser>
          <c:idx val="2"/>
          <c:order val="2"/>
          <c:tx>
            <c:strRef>
              <c:f>'Control Charts'!$A$4</c:f>
              <c:strCache>
                <c:ptCount val="1"/>
                <c:pt idx="0">
                  <c:v>Average Fall TIPS Completion</c:v>
                </c:pt>
              </c:strCache>
            </c:strRef>
          </c:tx>
          <c:marker>
            <c:symbol val="none"/>
          </c:marker>
          <c:cat>
            <c:strRef>
              <c:f>'Control Charts'!$B$1:$G$1</c:f>
              <c:strCache>
                <c:ptCount val="6"/>
                <c:pt idx="0">
                  <c:v>January</c:v>
                </c:pt>
                <c:pt idx="1">
                  <c:v>February</c:v>
                </c:pt>
                <c:pt idx="2">
                  <c:v>March</c:v>
                </c:pt>
                <c:pt idx="3">
                  <c:v>April</c:v>
                </c:pt>
                <c:pt idx="4">
                  <c:v>May</c:v>
                </c:pt>
                <c:pt idx="5">
                  <c:v>June</c:v>
                </c:pt>
              </c:strCache>
            </c:strRef>
          </c:cat>
          <c:val>
            <c:numRef>
              <c:f>'Control Charts'!$B$4:$G$4</c:f>
              <c:numCache>
                <c:formatCode>General</c:formatCode>
                <c:ptCount val="6"/>
                <c:pt idx="0">
                  <c:v>97</c:v>
                </c:pt>
                <c:pt idx="1">
                  <c:v>81</c:v>
                </c:pt>
                <c:pt idx="2">
                  <c:v>78</c:v>
                </c:pt>
                <c:pt idx="3">
                  <c:v>93</c:v>
                </c:pt>
                <c:pt idx="4">
                  <c:v>96</c:v>
                </c:pt>
                <c:pt idx="5">
                  <c:v>98</c:v>
                </c:pt>
              </c:numCache>
            </c:numRef>
          </c:val>
          <c:smooth val="0"/>
          <c:extLst>
            <c:ext xmlns:c16="http://schemas.microsoft.com/office/drawing/2014/chart" uri="{C3380CC4-5D6E-409C-BE32-E72D297353CC}">
              <c16:uniqueId val="{00000002-2626-4ED2-A9D3-892C9DD6FDA3}"/>
            </c:ext>
          </c:extLst>
        </c:ser>
        <c:dLbls>
          <c:showLegendKey val="0"/>
          <c:showVal val="0"/>
          <c:showCatName val="0"/>
          <c:showSerName val="0"/>
          <c:showPercent val="0"/>
          <c:showBubbleSize val="0"/>
        </c:dLbls>
        <c:marker val="1"/>
        <c:smooth val="0"/>
        <c:axId val="289636352"/>
        <c:axId val="289634176"/>
      </c:lineChart>
      <c:catAx>
        <c:axId val="283302144"/>
        <c:scaling>
          <c:orientation val="minMax"/>
        </c:scaling>
        <c:delete val="0"/>
        <c:axPos val="b"/>
        <c:numFmt formatCode="General" sourceLinked="0"/>
        <c:majorTickMark val="out"/>
        <c:minorTickMark val="none"/>
        <c:tickLblPos val="nextTo"/>
        <c:crossAx val="289632256"/>
        <c:crosses val="autoZero"/>
        <c:auto val="1"/>
        <c:lblAlgn val="ctr"/>
        <c:lblOffset val="100"/>
        <c:noMultiLvlLbl val="0"/>
      </c:catAx>
      <c:valAx>
        <c:axId val="289632256"/>
        <c:scaling>
          <c:orientation val="minMax"/>
        </c:scaling>
        <c:delete val="0"/>
        <c:axPos val="l"/>
        <c:majorGridlines/>
        <c:title>
          <c:tx>
            <c:rich>
              <a:bodyPr rot="-5400000" vert="horz"/>
              <a:lstStyle/>
              <a:p>
                <a:pPr>
                  <a:defRPr/>
                </a:pPr>
                <a:r>
                  <a:rPr lang="en-US"/>
                  <a:t>Falls per thousand patient days</a:t>
                </a:r>
              </a:p>
            </c:rich>
          </c:tx>
          <c:overlay val="0"/>
        </c:title>
        <c:numFmt formatCode="0.00" sourceLinked="1"/>
        <c:majorTickMark val="out"/>
        <c:minorTickMark val="none"/>
        <c:tickLblPos val="nextTo"/>
        <c:crossAx val="283302144"/>
        <c:crosses val="autoZero"/>
        <c:crossBetween val="between"/>
      </c:valAx>
      <c:valAx>
        <c:axId val="289634176"/>
        <c:scaling>
          <c:orientation val="minMax"/>
          <c:max val="100"/>
          <c:min val="0"/>
        </c:scaling>
        <c:delete val="0"/>
        <c:axPos val="r"/>
        <c:title>
          <c:tx>
            <c:rich>
              <a:bodyPr rot="-5400000" vert="horz"/>
              <a:lstStyle/>
              <a:p>
                <a:pPr>
                  <a:defRPr/>
                </a:pPr>
                <a:r>
                  <a:rPr lang="en-US"/>
                  <a:t>Percent</a:t>
                </a:r>
                <a:r>
                  <a:rPr lang="en-US" baseline="0"/>
                  <a:t> of Fall TIPS Complete</a:t>
                </a:r>
                <a:endParaRPr lang="en-US"/>
              </a:p>
            </c:rich>
          </c:tx>
          <c:overlay val="0"/>
        </c:title>
        <c:numFmt formatCode="General" sourceLinked="1"/>
        <c:majorTickMark val="out"/>
        <c:minorTickMark val="none"/>
        <c:tickLblPos val="nextTo"/>
        <c:crossAx val="289636352"/>
        <c:crosses val="max"/>
        <c:crossBetween val="between"/>
      </c:valAx>
      <c:catAx>
        <c:axId val="289636352"/>
        <c:scaling>
          <c:orientation val="minMax"/>
        </c:scaling>
        <c:delete val="1"/>
        <c:axPos val="b"/>
        <c:numFmt formatCode="General" sourceLinked="1"/>
        <c:majorTickMark val="out"/>
        <c:minorTickMark val="none"/>
        <c:tickLblPos val="none"/>
        <c:crossAx val="289634176"/>
        <c:crosses val="autoZero"/>
        <c:auto val="1"/>
        <c:lblAlgn val="ctr"/>
        <c:lblOffset val="100"/>
        <c:noMultiLvlLbl val="0"/>
      </c:catAx>
    </c:plotArea>
    <c:legend>
      <c:legendPos val="r"/>
      <c:layout>
        <c:manualLayout>
          <c:xMode val="edge"/>
          <c:yMode val="edge"/>
          <c:x val="0.64227562356954182"/>
          <c:y val="0.43753387969361263"/>
          <c:w val="0.34021795343932243"/>
          <c:h val="0.24602603246023044"/>
        </c:manualLayout>
      </c:layout>
      <c:overlay val="0"/>
    </c:legend>
    <c:plotVisOnly val="1"/>
    <c:dispBlanksAs val="gap"/>
    <c:showDLblsOverMax val="0"/>
  </c:chart>
  <c:spPr>
    <a:ln>
      <a:solidFill>
        <a:schemeClr val="accent1"/>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t>Klau 4 Fall with Injury  Rates 2015 vs. 2016 with Fall TIPS Completion Rates</a:t>
            </a:r>
            <a:endParaRPr lang="en-US"/>
          </a:p>
        </c:rich>
      </c:tx>
      <c:overlay val="0"/>
    </c:title>
    <c:autoTitleDeleted val="0"/>
    <c:plotArea>
      <c:layout/>
      <c:lineChart>
        <c:grouping val="standard"/>
        <c:varyColors val="0"/>
        <c:ser>
          <c:idx val="0"/>
          <c:order val="0"/>
          <c:tx>
            <c:strRef>
              <c:f>'Control Charts'!$A$7</c:f>
              <c:strCache>
                <c:ptCount val="1"/>
                <c:pt idx="0">
                  <c:v>2015</c:v>
                </c:pt>
              </c:strCache>
            </c:strRef>
          </c:tx>
          <c:marker>
            <c:symbol val="none"/>
          </c:marker>
          <c:cat>
            <c:strRef>
              <c:f>'Control Charts'!$B$6:$G$6</c:f>
              <c:strCache>
                <c:ptCount val="6"/>
                <c:pt idx="0">
                  <c:v>January</c:v>
                </c:pt>
                <c:pt idx="1">
                  <c:v>February</c:v>
                </c:pt>
                <c:pt idx="2">
                  <c:v>March</c:v>
                </c:pt>
                <c:pt idx="3">
                  <c:v>April</c:v>
                </c:pt>
                <c:pt idx="4">
                  <c:v>May</c:v>
                </c:pt>
                <c:pt idx="5">
                  <c:v>June</c:v>
                </c:pt>
              </c:strCache>
            </c:strRef>
          </c:cat>
          <c:val>
            <c:numRef>
              <c:f>'Control Charts'!$B$7:$G$7</c:f>
              <c:numCache>
                <c:formatCode>General</c:formatCode>
                <c:ptCount val="6"/>
                <c:pt idx="0">
                  <c:v>0</c:v>
                </c:pt>
                <c:pt idx="1">
                  <c:v>0</c:v>
                </c:pt>
                <c:pt idx="2">
                  <c:v>1.85</c:v>
                </c:pt>
                <c:pt idx="3">
                  <c:v>0</c:v>
                </c:pt>
                <c:pt idx="4">
                  <c:v>0</c:v>
                </c:pt>
                <c:pt idx="5">
                  <c:v>0.99</c:v>
                </c:pt>
              </c:numCache>
            </c:numRef>
          </c:val>
          <c:smooth val="0"/>
          <c:extLst>
            <c:ext xmlns:c16="http://schemas.microsoft.com/office/drawing/2014/chart" uri="{C3380CC4-5D6E-409C-BE32-E72D297353CC}">
              <c16:uniqueId val="{00000000-065B-4F0F-AFA9-924C062045B2}"/>
            </c:ext>
          </c:extLst>
        </c:ser>
        <c:ser>
          <c:idx val="1"/>
          <c:order val="1"/>
          <c:tx>
            <c:strRef>
              <c:f>'Control Charts'!$A$8</c:f>
              <c:strCache>
                <c:ptCount val="1"/>
                <c:pt idx="0">
                  <c:v>2016</c:v>
                </c:pt>
              </c:strCache>
            </c:strRef>
          </c:tx>
          <c:marker>
            <c:symbol val="none"/>
          </c:marker>
          <c:cat>
            <c:strRef>
              <c:f>'Control Charts'!$B$6:$G$6</c:f>
              <c:strCache>
                <c:ptCount val="6"/>
                <c:pt idx="0">
                  <c:v>January</c:v>
                </c:pt>
                <c:pt idx="1">
                  <c:v>February</c:v>
                </c:pt>
                <c:pt idx="2">
                  <c:v>March</c:v>
                </c:pt>
                <c:pt idx="3">
                  <c:v>April</c:v>
                </c:pt>
                <c:pt idx="4">
                  <c:v>May</c:v>
                </c:pt>
                <c:pt idx="5">
                  <c:v>June</c:v>
                </c:pt>
              </c:strCache>
            </c:strRef>
          </c:cat>
          <c:val>
            <c:numRef>
              <c:f>'Control Charts'!$B$8:$G$8</c:f>
              <c:numCache>
                <c:formatCode>General</c:formatCode>
                <c:ptCount val="6"/>
                <c:pt idx="0">
                  <c:v>0.9</c:v>
                </c:pt>
                <c:pt idx="1">
                  <c:v>0</c:v>
                </c:pt>
                <c:pt idx="2">
                  <c:v>0</c:v>
                </c:pt>
                <c:pt idx="3">
                  <c:v>0.94000000000000061</c:v>
                </c:pt>
                <c:pt idx="4">
                  <c:v>0</c:v>
                </c:pt>
                <c:pt idx="5">
                  <c:v>0</c:v>
                </c:pt>
              </c:numCache>
            </c:numRef>
          </c:val>
          <c:smooth val="0"/>
          <c:extLst>
            <c:ext xmlns:c16="http://schemas.microsoft.com/office/drawing/2014/chart" uri="{C3380CC4-5D6E-409C-BE32-E72D297353CC}">
              <c16:uniqueId val="{00000001-065B-4F0F-AFA9-924C062045B2}"/>
            </c:ext>
          </c:extLst>
        </c:ser>
        <c:dLbls>
          <c:showLegendKey val="0"/>
          <c:showVal val="0"/>
          <c:showCatName val="0"/>
          <c:showSerName val="0"/>
          <c:showPercent val="0"/>
          <c:showBubbleSize val="0"/>
        </c:dLbls>
        <c:marker val="1"/>
        <c:smooth val="0"/>
        <c:axId val="289663232"/>
        <c:axId val="283312128"/>
      </c:lineChart>
      <c:lineChart>
        <c:grouping val="standard"/>
        <c:varyColors val="0"/>
        <c:ser>
          <c:idx val="2"/>
          <c:order val="2"/>
          <c:tx>
            <c:strRef>
              <c:f>'Control Charts'!$A$9</c:f>
              <c:strCache>
                <c:ptCount val="1"/>
                <c:pt idx="0">
                  <c:v>Average Fall TIPS Completion</c:v>
                </c:pt>
              </c:strCache>
            </c:strRef>
          </c:tx>
          <c:marker>
            <c:symbol val="none"/>
          </c:marker>
          <c:cat>
            <c:strRef>
              <c:f>'Control Charts'!$B$6:$G$6</c:f>
              <c:strCache>
                <c:ptCount val="6"/>
                <c:pt idx="0">
                  <c:v>January</c:v>
                </c:pt>
                <c:pt idx="1">
                  <c:v>February</c:v>
                </c:pt>
                <c:pt idx="2">
                  <c:v>March</c:v>
                </c:pt>
                <c:pt idx="3">
                  <c:v>April</c:v>
                </c:pt>
                <c:pt idx="4">
                  <c:v>May</c:v>
                </c:pt>
                <c:pt idx="5">
                  <c:v>June</c:v>
                </c:pt>
              </c:strCache>
            </c:strRef>
          </c:cat>
          <c:val>
            <c:numRef>
              <c:f>'Control Charts'!$B$9:$G$9</c:f>
              <c:numCache>
                <c:formatCode>General</c:formatCode>
                <c:ptCount val="6"/>
                <c:pt idx="0">
                  <c:v>97</c:v>
                </c:pt>
                <c:pt idx="1">
                  <c:v>81</c:v>
                </c:pt>
                <c:pt idx="2">
                  <c:v>78</c:v>
                </c:pt>
                <c:pt idx="3">
                  <c:v>93</c:v>
                </c:pt>
                <c:pt idx="4">
                  <c:v>96</c:v>
                </c:pt>
                <c:pt idx="5">
                  <c:v>98</c:v>
                </c:pt>
              </c:numCache>
            </c:numRef>
          </c:val>
          <c:smooth val="0"/>
          <c:extLst>
            <c:ext xmlns:c16="http://schemas.microsoft.com/office/drawing/2014/chart" uri="{C3380CC4-5D6E-409C-BE32-E72D297353CC}">
              <c16:uniqueId val="{00000002-065B-4F0F-AFA9-924C062045B2}"/>
            </c:ext>
          </c:extLst>
        </c:ser>
        <c:dLbls>
          <c:showLegendKey val="0"/>
          <c:showVal val="0"/>
          <c:showCatName val="0"/>
          <c:showSerName val="0"/>
          <c:showPercent val="0"/>
          <c:showBubbleSize val="0"/>
        </c:dLbls>
        <c:marker val="1"/>
        <c:smooth val="0"/>
        <c:axId val="283316224"/>
        <c:axId val="283314048"/>
      </c:lineChart>
      <c:catAx>
        <c:axId val="289663232"/>
        <c:scaling>
          <c:orientation val="minMax"/>
        </c:scaling>
        <c:delete val="0"/>
        <c:axPos val="b"/>
        <c:numFmt formatCode="General" sourceLinked="0"/>
        <c:majorTickMark val="out"/>
        <c:minorTickMark val="none"/>
        <c:tickLblPos val="nextTo"/>
        <c:crossAx val="283312128"/>
        <c:crosses val="autoZero"/>
        <c:auto val="1"/>
        <c:lblAlgn val="ctr"/>
        <c:lblOffset val="100"/>
        <c:noMultiLvlLbl val="0"/>
      </c:catAx>
      <c:valAx>
        <c:axId val="283312128"/>
        <c:scaling>
          <c:orientation val="minMax"/>
        </c:scaling>
        <c:delete val="0"/>
        <c:axPos val="l"/>
        <c:majorGridlines/>
        <c:title>
          <c:tx>
            <c:rich>
              <a:bodyPr rot="-5400000" vert="horz"/>
              <a:lstStyle/>
              <a:p>
                <a:pPr>
                  <a:defRPr/>
                </a:pPr>
                <a:r>
                  <a:rPr lang="en-US"/>
                  <a:t>Falls with</a:t>
                </a:r>
                <a:r>
                  <a:rPr lang="en-US" baseline="0"/>
                  <a:t> injury per thousand patient days</a:t>
                </a:r>
                <a:endParaRPr lang="en-US"/>
              </a:p>
            </c:rich>
          </c:tx>
          <c:layout>
            <c:manualLayout>
              <c:xMode val="edge"/>
              <c:yMode val="edge"/>
              <c:x val="1.3888888888889046E-2"/>
              <c:y val="0.21320610965296213"/>
            </c:manualLayout>
          </c:layout>
          <c:overlay val="0"/>
        </c:title>
        <c:numFmt formatCode="General" sourceLinked="1"/>
        <c:majorTickMark val="out"/>
        <c:minorTickMark val="none"/>
        <c:tickLblPos val="nextTo"/>
        <c:crossAx val="289663232"/>
        <c:crosses val="autoZero"/>
        <c:crossBetween val="between"/>
      </c:valAx>
      <c:valAx>
        <c:axId val="283314048"/>
        <c:scaling>
          <c:orientation val="minMax"/>
          <c:max val="100"/>
          <c:min val="0"/>
        </c:scaling>
        <c:delete val="0"/>
        <c:axPos val="r"/>
        <c:title>
          <c:tx>
            <c:rich>
              <a:bodyPr rot="-5400000" vert="horz"/>
              <a:lstStyle/>
              <a:p>
                <a:pPr>
                  <a:defRPr/>
                </a:pPr>
                <a:r>
                  <a:rPr lang="en-US"/>
                  <a:t>Percent of Fall TIPS complete</a:t>
                </a:r>
              </a:p>
            </c:rich>
          </c:tx>
          <c:layout>
            <c:manualLayout>
              <c:xMode val="edge"/>
              <c:yMode val="edge"/>
              <c:x val="0.66127896803597264"/>
              <c:y val="0.26876166520851558"/>
            </c:manualLayout>
          </c:layout>
          <c:overlay val="0"/>
        </c:title>
        <c:numFmt formatCode="General" sourceLinked="1"/>
        <c:majorTickMark val="out"/>
        <c:minorTickMark val="none"/>
        <c:tickLblPos val="nextTo"/>
        <c:crossAx val="283316224"/>
        <c:crosses val="max"/>
        <c:crossBetween val="between"/>
      </c:valAx>
      <c:catAx>
        <c:axId val="283316224"/>
        <c:scaling>
          <c:orientation val="minMax"/>
        </c:scaling>
        <c:delete val="1"/>
        <c:axPos val="b"/>
        <c:numFmt formatCode="General" sourceLinked="1"/>
        <c:majorTickMark val="out"/>
        <c:minorTickMark val="none"/>
        <c:tickLblPos val="none"/>
        <c:crossAx val="283314048"/>
        <c:crosses val="autoZero"/>
        <c:auto val="1"/>
        <c:lblAlgn val="ctr"/>
        <c:lblOffset val="100"/>
        <c:noMultiLvlLbl val="0"/>
      </c:catAx>
    </c:plotArea>
    <c:legend>
      <c:legendPos val="r"/>
      <c:layout>
        <c:manualLayout>
          <c:xMode val="edge"/>
          <c:yMode val="edge"/>
          <c:x val="0.71974090231964782"/>
          <c:y val="0.33154644260071531"/>
          <c:w val="0.26674558416684396"/>
          <c:h val="0.51118004544733453"/>
        </c:manualLayout>
      </c:layout>
      <c:overlay val="0"/>
    </c:legend>
    <c:plotVisOnly val="1"/>
    <c:dispBlanksAs val="gap"/>
    <c:showDLblsOverMax val="0"/>
  </c:chart>
  <c:spPr>
    <a:noFill/>
    <a:ln>
      <a:solidFill>
        <a:srgbClr val="4F81BD"/>
      </a:solid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0.66147</cdr:x>
      <cdr:y>0.73938</cdr:y>
    </cdr:from>
    <cdr:to>
      <cdr:x>1</cdr:x>
      <cdr:y>0.80737</cdr:y>
    </cdr:to>
    <cdr:sp macro="" textlink="">
      <cdr:nvSpPr>
        <cdr:cNvPr id="2" name="TextBox 1"/>
        <cdr:cNvSpPr txBox="1"/>
      </cdr:nvSpPr>
      <cdr:spPr>
        <a:xfrm xmlns:a="http://schemas.openxmlformats.org/drawingml/2006/main">
          <a:off x="4038600" y="2486025"/>
          <a:ext cx="2066926" cy="228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a:t>Pre</a:t>
          </a:r>
          <a:r>
            <a:rPr lang="en-US" sz="800" baseline="0"/>
            <a:t>-intervention  mean fall rate: 3.28</a:t>
          </a:r>
          <a:endParaRPr lang="en-US" sz="800"/>
        </a:p>
      </cdr:txBody>
    </cdr:sp>
  </cdr:relSizeAnchor>
  <cdr:relSizeAnchor xmlns:cdr="http://schemas.openxmlformats.org/drawingml/2006/chartDrawing">
    <cdr:from>
      <cdr:x>0.66147</cdr:x>
      <cdr:y>0.79603</cdr:y>
    </cdr:from>
    <cdr:to>
      <cdr:x>1</cdr:x>
      <cdr:y>0.86402</cdr:y>
    </cdr:to>
    <cdr:sp macro="" textlink="">
      <cdr:nvSpPr>
        <cdr:cNvPr id="3" name="TextBox 1"/>
        <cdr:cNvSpPr txBox="1"/>
      </cdr:nvSpPr>
      <cdr:spPr>
        <a:xfrm xmlns:a="http://schemas.openxmlformats.org/drawingml/2006/main">
          <a:off x="4095750" y="2676525"/>
          <a:ext cx="2066926" cy="2285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800" baseline="0"/>
            <a:t>Post-intervention  mean fall rate: 2.80</a:t>
          </a:r>
          <a:endParaRPr lang="en-US" sz="800"/>
        </a:p>
      </cdr:txBody>
    </cdr:sp>
  </cdr:relSizeAnchor>
</c:userShapes>
</file>

<file path=ppt/drawings/drawing2.xml><?xml version="1.0" encoding="utf-8"?>
<c:userShapes xmlns:c="http://schemas.openxmlformats.org/drawingml/2006/chart">
  <cdr:relSizeAnchor xmlns:cdr="http://schemas.openxmlformats.org/drawingml/2006/chartDrawing">
    <cdr:from>
      <cdr:x>0.60256</cdr:x>
      <cdr:y>0.80799</cdr:y>
    </cdr:from>
    <cdr:to>
      <cdr:x>0.98799</cdr:x>
      <cdr:y>0.8625</cdr:y>
    </cdr:to>
    <cdr:sp macro="" textlink="">
      <cdr:nvSpPr>
        <cdr:cNvPr id="2" name="TextBox 1"/>
        <cdr:cNvSpPr txBox="1"/>
      </cdr:nvSpPr>
      <cdr:spPr>
        <a:xfrm xmlns:a="http://schemas.openxmlformats.org/drawingml/2006/main">
          <a:off x="3581400" y="2667984"/>
          <a:ext cx="2290818" cy="1799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800"/>
            <a:t>Pre</a:t>
          </a:r>
          <a:r>
            <a:rPr lang="en-US" sz="800" baseline="0"/>
            <a:t>-intervention  mean fall with injury  rate: 1.00</a:t>
          </a:r>
          <a:endParaRPr lang="en-US" sz="800"/>
        </a:p>
      </cdr:txBody>
    </cdr:sp>
  </cdr:relSizeAnchor>
  <cdr:relSizeAnchor xmlns:cdr="http://schemas.openxmlformats.org/drawingml/2006/chartDrawing">
    <cdr:from>
      <cdr:x>0.60417</cdr:x>
      <cdr:y>0.87692</cdr:y>
    </cdr:from>
    <cdr:to>
      <cdr:x>1</cdr:x>
      <cdr:y>0.95317</cdr:y>
    </cdr:to>
    <cdr:sp macro="" textlink="">
      <cdr:nvSpPr>
        <cdr:cNvPr id="3" name="TextBox 1"/>
        <cdr:cNvSpPr txBox="1"/>
      </cdr:nvSpPr>
      <cdr:spPr>
        <a:xfrm xmlns:a="http://schemas.openxmlformats.org/drawingml/2006/main">
          <a:off x="3590925" y="2895600"/>
          <a:ext cx="2352675" cy="2517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800" baseline="0"/>
            <a:t>Post-intervention  mean fall with injury rate: 0.54</a:t>
          </a:r>
          <a:endParaRPr lang="en-US" sz="800"/>
        </a:p>
      </cdr:txBody>
    </cdr:sp>
  </cdr:relSizeAnchor>
</c:userShapes>
</file>

<file path=ppt/drawings/drawing3.xml><?xml version="1.0" encoding="utf-8"?>
<c:userShapes xmlns:c="http://schemas.openxmlformats.org/drawingml/2006/chart">
  <cdr:relSizeAnchor xmlns:cdr="http://schemas.openxmlformats.org/drawingml/2006/chartDrawing">
    <cdr:from>
      <cdr:x>0.61618</cdr:x>
      <cdr:y>0.76871</cdr:y>
    </cdr:from>
    <cdr:to>
      <cdr:x>1</cdr:x>
      <cdr:y>1</cdr:y>
    </cdr:to>
    <cdr:sp macro="" textlink="">
      <cdr:nvSpPr>
        <cdr:cNvPr id="2" name="TextBox 1"/>
        <cdr:cNvSpPr txBox="1"/>
      </cdr:nvSpPr>
      <cdr:spPr>
        <a:xfrm xmlns:a="http://schemas.openxmlformats.org/drawingml/2006/main">
          <a:off x="3409951" y="2228850"/>
          <a:ext cx="2124075" cy="647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Pre</a:t>
          </a:r>
          <a:r>
            <a:rPr lang="en-US" sz="900" baseline="0" dirty="0"/>
            <a:t>-intervention mean fall rate: 3.04</a:t>
          </a:r>
        </a:p>
        <a:p xmlns:a="http://schemas.openxmlformats.org/drawingml/2006/main">
          <a:r>
            <a:rPr lang="en-US" sz="900" baseline="0" dirty="0"/>
            <a:t>Post-intervention mean fall rate: 3.10</a:t>
          </a:r>
          <a:endParaRPr lang="en-US" sz="900" dirty="0"/>
        </a:p>
      </cdr:txBody>
    </cdr:sp>
  </cdr:relSizeAnchor>
</c:userShapes>
</file>

<file path=ppt/drawings/drawing4.xml><?xml version="1.0" encoding="utf-8"?>
<c:userShapes xmlns:c="http://schemas.openxmlformats.org/drawingml/2006/chart">
  <cdr:relSizeAnchor xmlns:cdr="http://schemas.openxmlformats.org/drawingml/2006/chartDrawing">
    <cdr:from>
      <cdr:x>0.56214</cdr:x>
      <cdr:y>0.84564</cdr:y>
    </cdr:from>
    <cdr:to>
      <cdr:x>1</cdr:x>
      <cdr:y>1</cdr:y>
    </cdr:to>
    <cdr:sp macro="" textlink="">
      <cdr:nvSpPr>
        <cdr:cNvPr id="2" name="TextBox 1"/>
        <cdr:cNvSpPr txBox="1"/>
      </cdr:nvSpPr>
      <cdr:spPr>
        <a:xfrm xmlns:a="http://schemas.openxmlformats.org/drawingml/2006/main">
          <a:off x="2800351" y="2400300"/>
          <a:ext cx="2181224" cy="438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800"/>
            <a:t>Pre-intervention</a:t>
          </a:r>
          <a:r>
            <a:rPr lang="en-US" sz="800" baseline="0"/>
            <a:t> mean fall with injury rate: 0.47</a:t>
          </a:r>
        </a:p>
        <a:p xmlns:a="http://schemas.openxmlformats.org/drawingml/2006/main">
          <a:r>
            <a:rPr lang="en-US" sz="800" baseline="0"/>
            <a:t>Post-intervention mean fall  with injury rate: 0.31</a:t>
          </a:r>
          <a:endParaRPr lang="en-US" sz="8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fld id="{C4D83C90-9C92-44F7-A715-DCA55AAA881E}" type="datetimeFigureOut">
              <a:rPr lang="en-US" smtClean="0"/>
              <a:t>10/15/2019</a:t>
            </a:fld>
            <a:endParaRPr lang="en-US"/>
          </a:p>
        </p:txBody>
      </p:sp>
      <p:sp>
        <p:nvSpPr>
          <p:cNvPr id="4" name="Footer Placeholder 3"/>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6725"/>
          </a:xfrm>
          <a:prstGeom prst="rect">
            <a:avLst/>
          </a:prstGeom>
        </p:spPr>
        <p:txBody>
          <a:bodyPr vert="horz" lIns="91440" tIns="45720" rIns="91440" bIns="45720" rtlCol="0" anchor="b"/>
          <a:lstStyle>
            <a:lvl1pPr algn="r">
              <a:defRPr sz="1200"/>
            </a:lvl1pPr>
          </a:lstStyle>
          <a:p>
            <a:fld id="{F0A3AAEA-D1F8-406D-8718-EDABA31DB2DB}" type="slidenum">
              <a:rPr lang="en-US" smtClean="0"/>
              <a:t>‹#›</a:t>
            </a:fld>
            <a:endParaRPr lang="en-US"/>
          </a:p>
        </p:txBody>
      </p:sp>
    </p:spTree>
    <p:extLst>
      <p:ext uri="{BB962C8B-B14F-4D97-AF65-F5344CB8AC3E}">
        <p14:creationId xmlns:p14="http://schemas.microsoft.com/office/powerpoint/2010/main" val="2401913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wrap="square" lIns="92930" tIns="46465" rIns="92930" bIns="46465"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39466" y="0"/>
            <a:ext cx="3013763" cy="465455"/>
          </a:xfrm>
          <a:prstGeom prst="rect">
            <a:avLst/>
          </a:prstGeom>
        </p:spPr>
        <p:txBody>
          <a:bodyPr vert="horz" wrap="square" lIns="92930" tIns="46465" rIns="92930" bIns="46465" numCol="1" anchor="t" anchorCtr="0" compatLnSpc="1">
            <a:prstTxWarp prst="textNoShape">
              <a:avLst/>
            </a:prstTxWarp>
          </a:bodyPr>
          <a:lstStyle>
            <a:lvl1pPr algn="r">
              <a:defRPr sz="1200">
                <a:latin typeface="Calibri" pitchFamily="34" charset="0"/>
              </a:defRPr>
            </a:lvl1pPr>
          </a:lstStyle>
          <a:p>
            <a:pPr>
              <a:defRPr/>
            </a:pPr>
            <a:fld id="{9B105F89-1C5F-44E3-B13A-7824A265618B}" type="datetimeFigureOut">
              <a:rPr lang="en-US"/>
              <a:pPr>
                <a:defRPr/>
              </a:pPr>
              <a:t>10/15/2019</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US" noProof="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wrap="square" lIns="92930" tIns="46465" rIns="92930" bIns="46465"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wrap="square" lIns="92930" tIns="46465" rIns="92930" bIns="46465" numCol="1" anchor="b" anchorCtr="0" compatLnSpc="1">
            <a:prstTxWarp prst="textNoShape">
              <a:avLst/>
            </a:prstTxWarp>
          </a:bodyPr>
          <a:lstStyle>
            <a:lvl1pPr algn="r">
              <a:defRPr sz="1200">
                <a:latin typeface="Calibri" pitchFamily="34" charset="0"/>
              </a:defRPr>
            </a:lvl1pPr>
          </a:lstStyle>
          <a:p>
            <a:pPr>
              <a:defRPr/>
            </a:pPr>
            <a:fld id="{EA8B899C-2E6F-46C7-847E-49412BF9BBE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77" algn="l" rtl="0" eaLnBrk="0" fontAlgn="base" hangingPunct="0">
      <a:spcBef>
        <a:spcPct val="30000"/>
      </a:spcBef>
      <a:spcAft>
        <a:spcPct val="0"/>
      </a:spcAft>
      <a:defRPr sz="1200" kern="1200">
        <a:solidFill>
          <a:schemeClr val="tx1"/>
        </a:solidFill>
        <a:latin typeface="+mn-lt"/>
        <a:ea typeface="+mn-ea"/>
        <a:cs typeface="+mn-cs"/>
      </a:defRPr>
    </a:lvl2pPr>
    <a:lvl3pPr marL="914354" algn="l" rtl="0" eaLnBrk="0" fontAlgn="base" hangingPunct="0">
      <a:spcBef>
        <a:spcPct val="30000"/>
      </a:spcBef>
      <a:spcAft>
        <a:spcPct val="0"/>
      </a:spcAft>
      <a:defRPr sz="1200" kern="1200">
        <a:solidFill>
          <a:schemeClr val="tx1"/>
        </a:solidFill>
        <a:latin typeface="+mn-lt"/>
        <a:ea typeface="+mn-ea"/>
        <a:cs typeface="+mn-cs"/>
      </a:defRPr>
    </a:lvl3pPr>
    <a:lvl4pPr marL="1371532" algn="l" rtl="0" eaLnBrk="0" fontAlgn="base" hangingPunct="0">
      <a:spcBef>
        <a:spcPct val="30000"/>
      </a:spcBef>
      <a:spcAft>
        <a:spcPct val="0"/>
      </a:spcAft>
      <a:defRPr sz="1200" kern="1200">
        <a:solidFill>
          <a:schemeClr val="tx1"/>
        </a:solidFill>
        <a:latin typeface="+mn-lt"/>
        <a:ea typeface="+mn-ea"/>
        <a:cs typeface="+mn-cs"/>
      </a:defRPr>
    </a:lvl4pPr>
    <a:lvl5pPr marL="1828709" algn="l" rtl="0" eaLnBrk="0" fontAlgn="base" hangingPunct="0">
      <a:spcBef>
        <a:spcPct val="30000"/>
      </a:spcBef>
      <a:spcAft>
        <a:spcPct val="0"/>
      </a:spcAft>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3"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7"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79C704-6218-408D-913E-C9F6DD729BC4}" type="slidenum">
              <a:rPr lang="en-US" smtClean="0"/>
              <a:pPr fontAlgn="base">
                <a:spcBef>
                  <a:spcPct val="0"/>
                </a:spcBef>
                <a:spcAft>
                  <a:spcPct val="0"/>
                </a:spcAft>
                <a:defRPr/>
              </a:pPr>
              <a:t>1</a:t>
            </a:fld>
            <a:endParaRPr lang="en-US"/>
          </a:p>
        </p:txBody>
      </p:sp>
      <p:sp>
        <p:nvSpPr>
          <p:cNvPr id="56323" name="Rectangle 2"/>
          <p:cNvSpPr>
            <a:spLocks noGrp="1" noRot="1" noChangeAspect="1" noChangeArrowheads="1" noTextEdit="1"/>
          </p:cNvSpPr>
          <p:nvPr>
            <p:ph type="sldImg"/>
          </p:nvPr>
        </p:nvSpPr>
        <p:spPr bwMode="auto">
          <a:xfrm>
            <a:off x="1168400" y="711200"/>
            <a:ext cx="4619625" cy="3465513"/>
          </a:xfrm>
          <a:noFill/>
          <a:ln>
            <a:solidFill>
              <a:srgbClr val="000000"/>
            </a:solidFill>
            <a:miter lim="800000"/>
            <a:headEnd/>
            <a:tailEnd/>
          </a:ln>
        </p:spPr>
      </p:sp>
      <p:sp>
        <p:nvSpPr>
          <p:cNvPr id="56324" name="Rectangle 3"/>
          <p:cNvSpPr>
            <a:spLocks noGrp="1" noChangeArrowheads="1"/>
          </p:cNvSpPr>
          <p:nvPr>
            <p:ph type="body" idx="1"/>
          </p:nvPr>
        </p:nvSpPr>
        <p:spPr bwMode="auto">
          <a:xfrm>
            <a:off x="925703" y="4421823"/>
            <a:ext cx="5103434" cy="4187479"/>
          </a:xfrm>
          <a:noFill/>
        </p:spPr>
        <p:txBody>
          <a:bodyPr wrap="square" lIns="91942" tIns="45164" rIns="91942" bIns="45164" numCol="1" anchor="t" anchorCtr="0" compatLnSpc="1">
            <a:prstTxWarp prst="textNoShape">
              <a:avLst/>
            </a:prstTxWarp>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A8B899C-2E6F-46C7-847E-49412BF9BBE7}"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Srijesa</a:t>
            </a:r>
          </a:p>
        </p:txBody>
      </p:sp>
      <p:sp>
        <p:nvSpPr>
          <p:cNvPr id="4" name="Slide Number Placeholder 3"/>
          <p:cNvSpPr>
            <a:spLocks noGrp="1"/>
          </p:cNvSpPr>
          <p:nvPr>
            <p:ph type="sldNum" sz="quarter" idx="10"/>
          </p:nvPr>
        </p:nvSpPr>
        <p:spPr/>
        <p:txBody>
          <a:bodyPr/>
          <a:lstStyle/>
          <a:p>
            <a:pPr>
              <a:defRPr/>
            </a:pPr>
            <a:fld id="{EA8B899C-2E6F-46C7-847E-49412BF9BBE7}" type="slidenum">
              <a:rPr lang="en-US" smtClean="0"/>
              <a:pPr>
                <a:defRPr/>
              </a:pPr>
              <a:t>18</a:t>
            </a:fld>
            <a:endParaRPr lang="en-US"/>
          </a:p>
        </p:txBody>
      </p:sp>
    </p:spTree>
    <p:extLst>
      <p:ext uri="{BB962C8B-B14F-4D97-AF65-F5344CB8AC3E}">
        <p14:creationId xmlns:p14="http://schemas.microsoft.com/office/powerpoint/2010/main" val="349247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79C704-6218-408D-913E-C9F6DD729BC4}" type="slidenum">
              <a:rPr lang="en-US" smtClean="0"/>
              <a:pPr fontAlgn="base">
                <a:spcBef>
                  <a:spcPct val="0"/>
                </a:spcBef>
                <a:spcAft>
                  <a:spcPct val="0"/>
                </a:spcAft>
                <a:defRPr/>
              </a:pPr>
              <a:t>19</a:t>
            </a:fld>
            <a:endParaRPr lang="en-US"/>
          </a:p>
        </p:txBody>
      </p:sp>
      <p:sp>
        <p:nvSpPr>
          <p:cNvPr id="56323" name="Rectangle 2"/>
          <p:cNvSpPr>
            <a:spLocks noGrp="1" noRot="1" noChangeAspect="1" noChangeArrowheads="1" noTextEdit="1"/>
          </p:cNvSpPr>
          <p:nvPr>
            <p:ph type="sldImg"/>
          </p:nvPr>
        </p:nvSpPr>
        <p:spPr bwMode="auto">
          <a:xfrm>
            <a:off x="1168400" y="711200"/>
            <a:ext cx="4619625" cy="3465513"/>
          </a:xfrm>
          <a:noFill/>
          <a:ln>
            <a:solidFill>
              <a:srgbClr val="000000"/>
            </a:solidFill>
            <a:miter lim="800000"/>
            <a:headEnd/>
            <a:tailEnd/>
          </a:ln>
        </p:spPr>
      </p:sp>
      <p:sp>
        <p:nvSpPr>
          <p:cNvPr id="56324" name="Rectangle 3"/>
          <p:cNvSpPr>
            <a:spLocks noGrp="1" noChangeArrowheads="1"/>
          </p:cNvSpPr>
          <p:nvPr>
            <p:ph type="body" idx="1"/>
          </p:nvPr>
        </p:nvSpPr>
        <p:spPr bwMode="auto">
          <a:xfrm>
            <a:off x="925703" y="4421823"/>
            <a:ext cx="5103434" cy="4187479"/>
          </a:xfrm>
          <a:noFill/>
        </p:spPr>
        <p:txBody>
          <a:bodyPr wrap="square" lIns="91942" tIns="45164" rIns="91942" bIns="45164" numCol="1" anchor="t" anchorCtr="0" compatLnSpc="1">
            <a:prstTxWarp prst="textNoShape">
              <a:avLst/>
            </a:prstTxWarp>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lIns="91406" tIns="45703" rIns="91406" bIns="45703" numCol="1" anchor="t" anchorCtr="0" compatLnSpc="1">
            <a:prstTxWarp prst="textNoShape">
              <a:avLst/>
            </a:prstTxWarp>
          </a:bodyPr>
          <a:lstStyle/>
          <a:p>
            <a:pPr eaLnBrk="1" hangingPunct="1">
              <a:spcBef>
                <a:spcPct val="0"/>
              </a:spcBef>
            </a:pPr>
            <a:endParaRPr lang="en-US"/>
          </a:p>
        </p:txBody>
      </p:sp>
      <p:sp>
        <p:nvSpPr>
          <p:cNvPr id="74756" name="Slide Number Placeholder 3"/>
          <p:cNvSpPr>
            <a:spLocks noGrp="1"/>
          </p:cNvSpPr>
          <p:nvPr>
            <p:ph type="sldNum" sz="quarter" idx="5"/>
          </p:nvPr>
        </p:nvSpPr>
        <p:spPr bwMode="auto">
          <a:xfrm>
            <a:off x="3938968" y="8842690"/>
            <a:ext cx="3014290" cy="464819"/>
          </a:xfrm>
          <a:prstGeom prst="rect">
            <a:avLst/>
          </a:prstGeom>
          <a:noFill/>
          <a:ln>
            <a:miter lim="800000"/>
            <a:headEnd/>
            <a:tailEnd/>
          </a:ln>
        </p:spPr>
        <p:txBody>
          <a:bodyPr wrap="square" lIns="91406" tIns="45703" rIns="91406" bIns="45703" numCol="1" anchorCtr="0" compatLnSpc="1">
            <a:prstTxWarp prst="textNoShape">
              <a:avLst/>
            </a:prstTxWarp>
          </a:bodyPr>
          <a:lstStyle/>
          <a:p>
            <a:pPr fontAlgn="auto">
              <a:spcBef>
                <a:spcPts val="0"/>
              </a:spcBef>
              <a:spcAft>
                <a:spcPts val="0"/>
              </a:spcAft>
            </a:pPr>
            <a:fld id="{644B194D-0605-4101-BFF9-3ADA3599DCCB}" type="slidenum">
              <a:rPr lang="en-US" kern="0" smtClean="0">
                <a:solidFill>
                  <a:sysClr val="windowText" lastClr="000000"/>
                </a:solidFill>
                <a:latin typeface="Calibri"/>
                <a:sym typeface="Calibri"/>
              </a:rPr>
              <a:pPr fontAlgn="auto">
                <a:spcBef>
                  <a:spcPts val="0"/>
                </a:spcBef>
                <a:spcAft>
                  <a:spcPts val="0"/>
                </a:spcAft>
              </a:pPr>
              <a:t>29</a:t>
            </a:fld>
            <a:endParaRPr lang="en-US" kern="0">
              <a:solidFill>
                <a:sysClr val="windowText" lastClr="000000"/>
              </a:solidFill>
              <a:latin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Saby</a:t>
            </a:r>
            <a:r>
              <a:rPr lang="en-US" baseline="0" dirty="0"/>
              <a:t> will start here</a:t>
            </a:r>
            <a:endParaRPr lang="en-US" dirty="0"/>
          </a:p>
        </p:txBody>
      </p:sp>
      <p:sp>
        <p:nvSpPr>
          <p:cNvPr id="4" name="Slide Number Placeholder 3"/>
          <p:cNvSpPr>
            <a:spLocks noGrp="1"/>
          </p:cNvSpPr>
          <p:nvPr>
            <p:ph type="sldNum" sz="quarter" idx="10"/>
          </p:nvPr>
        </p:nvSpPr>
        <p:spPr/>
        <p:txBody>
          <a:bodyPr/>
          <a:lstStyle/>
          <a:p>
            <a:pPr>
              <a:defRPr/>
            </a:pPr>
            <a:fld id="{EA8B899C-2E6F-46C7-847E-49412BF9BBE7}" type="slidenum">
              <a:rPr lang="en-US" smtClean="0"/>
              <a:pPr>
                <a:defRPr/>
              </a:pPr>
              <a:t>30</a:t>
            </a:fld>
            <a:endParaRPr lang="en-US"/>
          </a:p>
        </p:txBody>
      </p:sp>
    </p:spTree>
    <p:extLst>
      <p:ext uri="{BB962C8B-B14F-4D97-AF65-F5344CB8AC3E}">
        <p14:creationId xmlns:p14="http://schemas.microsoft.com/office/powerpoint/2010/main" val="423904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A8B899C-2E6F-46C7-847E-49412BF9BBE7}"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Kasey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Kasey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816" tIns="45907" rIns="91816" bIns="45907"/>
          <a:lstStyle/>
          <a:p>
            <a:endParaRPr lang="en-US" dirty="0"/>
          </a:p>
        </p:txBody>
      </p:sp>
      <p:sp>
        <p:nvSpPr>
          <p:cNvPr id="4" name="Slide Number Placeholder 3"/>
          <p:cNvSpPr>
            <a:spLocks noGrp="1"/>
          </p:cNvSpPr>
          <p:nvPr>
            <p:ph type="sldNum" sz="quarter" idx="10"/>
          </p:nvPr>
        </p:nvSpPr>
        <p:spPr>
          <a:xfrm>
            <a:off x="3940176" y="8842126"/>
            <a:ext cx="3013075" cy="465375"/>
          </a:xfrm>
          <a:prstGeom prst="rect">
            <a:avLst/>
          </a:prstGeom>
        </p:spPr>
        <p:txBody>
          <a:bodyPr lIns="91816" tIns="45907" rIns="91816" bIns="45907"/>
          <a:lstStyle/>
          <a:p>
            <a:pPr fontAlgn="auto">
              <a:spcBef>
                <a:spcPts val="0"/>
              </a:spcBef>
              <a:spcAft>
                <a:spcPts val="0"/>
              </a:spcAft>
            </a:pPr>
            <a:fld id="{736FD5B2-C5AB-4ACA-9A03-C92C402DEC13}" type="slidenum">
              <a:rPr lang="en-US" kern="0" smtClean="0">
                <a:solidFill>
                  <a:sysClr val="windowText" lastClr="000000"/>
                </a:solidFill>
                <a:latin typeface="Calibri"/>
                <a:sym typeface="Calibri"/>
              </a:rPr>
              <a:pPr fontAlgn="auto">
                <a:spcBef>
                  <a:spcPts val="0"/>
                </a:spcBef>
                <a:spcAft>
                  <a:spcPts val="0"/>
                </a:spcAft>
              </a:pPr>
              <a:t>47</a:t>
            </a:fld>
            <a:endParaRPr lang="en-US" kern="0" dirty="0">
              <a:solidFill>
                <a:sysClr val="windowText" lastClr="000000"/>
              </a:solidFill>
              <a:latin typeface="Calibri"/>
              <a:sym typeface="Calibri"/>
            </a:endParaRPr>
          </a:p>
        </p:txBody>
      </p:sp>
    </p:spTree>
    <p:extLst>
      <p:ext uri="{BB962C8B-B14F-4D97-AF65-F5344CB8AC3E}">
        <p14:creationId xmlns:p14="http://schemas.microsoft.com/office/powerpoint/2010/main" val="35238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xfrm>
            <a:off x="927312" y="4421823"/>
            <a:ext cx="5100215" cy="4189095"/>
          </a:xfrm>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0EC556-D0B2-4923-9683-EADA4E9C8AD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B669CB-3E28-44C1-942B-F30FEF3C3AEC}" type="slidenum">
              <a:rPr lang="en-US" smtClean="0"/>
              <a:pPr fontAlgn="base">
                <a:spcBef>
                  <a:spcPct val="0"/>
                </a:spcBef>
                <a:spcAft>
                  <a:spcPct val="0"/>
                </a:spcAft>
                <a:defRPr/>
              </a:pPr>
              <a:t>7</a:t>
            </a:fld>
            <a:endParaRPr lang="en-US"/>
          </a:p>
        </p:txBody>
      </p:sp>
      <p:sp>
        <p:nvSpPr>
          <p:cNvPr id="19459" name="Rectangle 2"/>
          <p:cNvSpPr>
            <a:spLocks noGrp="1" noRot="1" noChangeAspect="1" noChangeArrowheads="1" noTextEdit="1"/>
          </p:cNvSpPr>
          <p:nvPr>
            <p:ph type="sldImg"/>
          </p:nvPr>
        </p:nvSpPr>
        <p:spPr bwMode="auto">
          <a:xfrm>
            <a:off x="1168400" y="711200"/>
            <a:ext cx="4619625" cy="3465513"/>
          </a:xfrm>
          <a:noFill/>
          <a:ln>
            <a:solidFill>
              <a:srgbClr val="000000"/>
            </a:solidFill>
            <a:miter lim="800000"/>
            <a:headEnd/>
            <a:tailEnd/>
          </a:ln>
        </p:spPr>
      </p:sp>
      <p:sp>
        <p:nvSpPr>
          <p:cNvPr id="19460" name="Rectangle 3"/>
          <p:cNvSpPr>
            <a:spLocks noGrp="1" noChangeArrowheads="1"/>
          </p:cNvSpPr>
          <p:nvPr>
            <p:ph type="body" idx="1"/>
          </p:nvPr>
        </p:nvSpPr>
        <p:spPr bwMode="auto">
          <a:xfrm>
            <a:off x="925703" y="4421823"/>
            <a:ext cx="5103434" cy="4187479"/>
          </a:xfrm>
          <a:noFill/>
        </p:spPr>
        <p:txBody>
          <a:bodyPr wrap="square" lIns="92910" tIns="46454" rIns="92910" bIns="46454" numCol="1" anchor="t" anchorCtr="0" compatLnSpc="1">
            <a:prstTxWarp prst="textNoShape">
              <a:avLst/>
            </a:prstTxWarp>
          </a:bodyPr>
          <a:lstStyle/>
          <a:p>
            <a:pPr eaLnBrk="1" hangingPunct="1">
              <a:spcBef>
                <a:spcPct val="0"/>
              </a:spcBef>
            </a:pPr>
            <a:endParaRPr lang="en-US" sz="9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39466" y="8842029"/>
            <a:ext cx="3013763" cy="465455"/>
          </a:xfrm>
          <a:prstGeom prst="rect">
            <a:avLst/>
          </a:prstGeom>
          <a:noFill/>
          <a:ln>
            <a:miter lim="800000"/>
            <a:headEnd/>
            <a:tailEnd/>
          </a:ln>
        </p:spPr>
        <p:txBody>
          <a:bodyPr lIns="92930" tIns="46465" rIns="92930" bIns="46465" anchor="b"/>
          <a:lstStyle/>
          <a:p>
            <a:pPr algn="r">
              <a:defRPr/>
            </a:pPr>
            <a:fld id="{3556DAD4-1102-438A-AC50-BD1323969BD2}" type="slidenum">
              <a:rPr lang="en-US" sz="1200">
                <a:latin typeface="+mn-lt"/>
              </a:rPr>
              <a:pPr algn="r">
                <a:defRPr/>
              </a:pPr>
              <a:t>8</a:t>
            </a:fld>
            <a:endParaRPr lang="en-US" sz="1200">
              <a:latin typeface="+mn-lt"/>
            </a:endParaRPr>
          </a:p>
        </p:txBody>
      </p:sp>
      <p:sp>
        <p:nvSpPr>
          <p:cNvPr id="20483" name="Rectangle 2"/>
          <p:cNvSpPr>
            <a:spLocks noGrp="1" noRot="1" noChangeAspect="1" noChangeArrowheads="1" noTextEdit="1"/>
          </p:cNvSpPr>
          <p:nvPr>
            <p:ph type="sldImg"/>
          </p:nvPr>
        </p:nvSpPr>
        <p:spPr bwMode="auto">
          <a:xfrm>
            <a:off x="1168400" y="711200"/>
            <a:ext cx="4619625" cy="3465513"/>
          </a:xfrm>
          <a:noFill/>
          <a:ln>
            <a:solidFill>
              <a:srgbClr val="000000"/>
            </a:solidFill>
            <a:miter lim="800000"/>
            <a:headEnd/>
            <a:tailEnd/>
          </a:ln>
        </p:spPr>
      </p:sp>
      <p:sp>
        <p:nvSpPr>
          <p:cNvPr id="20484" name="Rectangle 3"/>
          <p:cNvSpPr>
            <a:spLocks noGrp="1" noChangeArrowheads="1"/>
          </p:cNvSpPr>
          <p:nvPr>
            <p:ph type="body" idx="1"/>
          </p:nvPr>
        </p:nvSpPr>
        <p:spPr bwMode="auto">
          <a:xfrm>
            <a:off x="925703" y="4421823"/>
            <a:ext cx="5103434" cy="4187479"/>
          </a:xfrm>
          <a:noFill/>
        </p:spPr>
        <p:txBody>
          <a:bodyPr wrap="square" lIns="92910" tIns="46454" rIns="92910" bIns="46454"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39466" y="8842029"/>
            <a:ext cx="3013763" cy="465455"/>
          </a:xfrm>
          <a:prstGeom prst="rect">
            <a:avLst/>
          </a:prstGeom>
          <a:noFill/>
          <a:ln>
            <a:miter lim="800000"/>
            <a:headEnd/>
            <a:tailEnd/>
          </a:ln>
        </p:spPr>
        <p:txBody>
          <a:bodyPr lIns="92930" tIns="46465" rIns="92930" bIns="46465" anchor="b"/>
          <a:lstStyle/>
          <a:p>
            <a:pPr algn="r">
              <a:defRPr/>
            </a:pPr>
            <a:fld id="{ECDBAA78-4DA9-44C4-9D79-A10888B258E1}" type="slidenum">
              <a:rPr lang="en-US" sz="1200">
                <a:latin typeface="+mn-lt"/>
              </a:rPr>
              <a:pPr algn="r">
                <a:defRPr/>
              </a:pPr>
              <a:t>9</a:t>
            </a:fld>
            <a:endParaRPr lang="en-US" sz="1200">
              <a:latin typeface="+mn-lt"/>
            </a:endParaRPr>
          </a:p>
        </p:txBody>
      </p:sp>
      <p:sp>
        <p:nvSpPr>
          <p:cNvPr id="21507" name="Rectangle 2"/>
          <p:cNvSpPr>
            <a:spLocks noGrp="1" noRot="1" noChangeAspect="1" noChangeArrowheads="1" noTextEdit="1"/>
          </p:cNvSpPr>
          <p:nvPr>
            <p:ph type="sldImg"/>
          </p:nvPr>
        </p:nvSpPr>
        <p:spPr bwMode="auto">
          <a:xfrm>
            <a:off x="1168400" y="711200"/>
            <a:ext cx="4619625" cy="3465513"/>
          </a:xfrm>
          <a:noFill/>
          <a:ln>
            <a:solidFill>
              <a:srgbClr val="000000"/>
            </a:solidFill>
            <a:miter lim="800000"/>
            <a:headEnd/>
            <a:tailEnd/>
          </a:ln>
        </p:spPr>
      </p:sp>
      <p:sp>
        <p:nvSpPr>
          <p:cNvPr id="21508" name="Rectangle 3"/>
          <p:cNvSpPr>
            <a:spLocks noGrp="1" noChangeArrowheads="1"/>
          </p:cNvSpPr>
          <p:nvPr>
            <p:ph type="body" idx="1"/>
          </p:nvPr>
        </p:nvSpPr>
        <p:spPr bwMode="auto">
          <a:xfrm>
            <a:off x="925703" y="4421823"/>
            <a:ext cx="5103434" cy="4187479"/>
          </a:xfrm>
          <a:noFill/>
        </p:spPr>
        <p:txBody>
          <a:bodyPr wrap="square" lIns="92910" tIns="46454" rIns="92910" bIns="46454"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7DEB37-8BDD-4D22-97FB-5180B32CE099}" type="slidenum">
              <a:rPr lang="en-US" smtClean="0"/>
              <a:pPr fontAlgn="base">
                <a:spcBef>
                  <a:spcPct val="0"/>
                </a:spcBef>
                <a:spcAft>
                  <a:spcPct val="0"/>
                </a:spcAft>
                <a:defRPr/>
              </a:pPr>
              <a:t>10</a:t>
            </a:fld>
            <a:endParaRPr lang="en-US"/>
          </a:p>
        </p:txBody>
      </p:sp>
      <p:sp>
        <p:nvSpPr>
          <p:cNvPr id="24579" name="Rectangle 2"/>
          <p:cNvSpPr>
            <a:spLocks noGrp="1" noRot="1" noChangeAspect="1" noChangeArrowheads="1" noTextEdit="1"/>
          </p:cNvSpPr>
          <p:nvPr>
            <p:ph type="sldImg"/>
          </p:nvPr>
        </p:nvSpPr>
        <p:spPr bwMode="auto">
          <a:xfrm>
            <a:off x="1168400" y="711200"/>
            <a:ext cx="4619625" cy="3465513"/>
          </a:xfrm>
          <a:noFill/>
          <a:ln>
            <a:solidFill>
              <a:srgbClr val="000000"/>
            </a:solidFill>
            <a:miter lim="800000"/>
            <a:headEnd/>
            <a:tailEnd/>
          </a:ln>
        </p:spPr>
      </p:sp>
      <p:sp>
        <p:nvSpPr>
          <p:cNvPr id="24580" name="Rectangle 3"/>
          <p:cNvSpPr>
            <a:spLocks noGrp="1" noChangeArrowheads="1"/>
          </p:cNvSpPr>
          <p:nvPr>
            <p:ph type="body" idx="1"/>
          </p:nvPr>
        </p:nvSpPr>
        <p:spPr bwMode="auto">
          <a:xfrm>
            <a:off x="925703" y="4421823"/>
            <a:ext cx="5103434" cy="4187479"/>
          </a:xfrm>
          <a:noFill/>
        </p:spPr>
        <p:txBody>
          <a:bodyPr wrap="square" lIns="92910" tIns="46454" rIns="92910" bIns="46454" numCol="1" anchor="t" anchorCtr="0" compatLnSpc="1">
            <a:prstTxWarp prst="textNoShape">
              <a:avLst/>
            </a:prstTxWarp>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A8B899C-2E6F-46C7-847E-49412BF9BBE7}"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3A732C44-93C9-4724-B855-3B990C543AAA}" type="slidenum">
              <a:rPr lang="en-US" altLang="ja-JP" smtClean="0"/>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4AEF2168-DD24-410F-B35C-CDBE010D0984}" type="slidenum">
              <a:rPr lang="en-US" altLang="ja-JP" smtClean="0"/>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9AE48BF-AE89-47E6-B750-356DE392B2E0}" type="slidenum">
              <a:rPr lang="en-US" altLang="ja-JP" smtClean="0"/>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28" name="Shape 28"/>
          <p:cNvSpPr>
            <a:spLocks noGrp="1"/>
          </p:cNvSpPr>
          <p:nvPr>
            <p:ph type="title"/>
          </p:nvPr>
        </p:nvSpPr>
        <p:spPr>
          <a:xfrm>
            <a:off x="457200" y="0"/>
            <a:ext cx="8229600" cy="1692276"/>
          </a:xfrm>
          <a:prstGeom prst="rect">
            <a:avLst/>
          </a:prstGeom>
        </p:spPr>
        <p:txBody>
          <a:bodyPr/>
          <a:lstStyle/>
          <a:p>
            <a:pPr lvl="0">
              <a:defRPr sz="1800">
                <a:solidFill>
                  <a:srgbClr val="000000"/>
                </a:solidFill>
              </a:defRPr>
            </a:pPr>
            <a:r>
              <a:rPr sz="4400">
                <a:solidFill>
                  <a:srgbClr val="FFFFFF"/>
                </a:solidFill>
              </a:rPr>
              <a:t>Title Text</a:t>
            </a:r>
          </a:p>
        </p:txBody>
      </p:sp>
      <p:sp>
        <p:nvSpPr>
          <p:cNvPr id="29" name="Shape 29"/>
          <p:cNvSpPr>
            <a:spLocks noGrp="1"/>
          </p:cNvSpPr>
          <p:nvPr>
            <p:ph type="body" idx="1"/>
          </p:nvPr>
        </p:nvSpPr>
        <p:spPr>
          <a:xfrm>
            <a:off x="457200" y="1828799"/>
            <a:ext cx="4038600" cy="5029201"/>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30" name="Shape 30"/>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B7B049C0-4F9D-4CAA-96B3-15058E4E0682}" type="slidenum">
              <a:rPr lang="en-US" altLang="ja-JP" smtClean="0"/>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B4C624A-7E85-4660-9A1E-E6DB64594E25}" type="slidenum">
              <a:rPr lang="en-US" altLang="ja-JP" smtClean="0"/>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DCD13AEC-30D9-44AE-BBA9-ABDCF396300B}" type="slidenum">
              <a:rPr lang="en-US" altLang="ja-JP" smtClean="0"/>
              <a:pPr>
                <a:defRPr/>
              </a:pPr>
              <a:t>‹#›</a:t>
            </a:fld>
            <a:endParaRPr lang="en-US" altLang="ja-JP"/>
          </a:p>
        </p:txBody>
      </p:sp>
    </p:spTree>
    <p:extLst>
      <p:ext uri="{BB962C8B-B14F-4D97-AF65-F5344CB8AC3E}">
        <p14:creationId xmlns:p14="http://schemas.microsoft.com/office/powerpoint/2010/main" val="2668599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124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96164-ED70-4664-86E4-9BB0617D399E}" type="datetimeFigureOut">
              <a:rPr lang="en-US" smtClean="0">
                <a:solidFill>
                  <a:prstClr val="black">
                    <a:tint val="75000"/>
                  </a:prstClr>
                </a:solidFill>
              </a:rPr>
              <a:pPr/>
              <a:t>10/15/2019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DCD13AEC-30D9-44AE-BBA9-ABDCF396300B}" type="slidenum">
              <a:rPr lang="en-US" altLang="ja-JP" smtClean="0"/>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AEACFE25-116E-4C49-9A88-C41031C791D5}" type="slidenum">
              <a:rPr lang="en-US" altLang="ja-JP" smtClean="0"/>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4274FEA4-018A-40FD-97AD-9BF90CDA55DF}" type="slidenum">
              <a:rPr lang="en-US" altLang="ja-JP" smtClean="0"/>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04CE500D-047E-4421-819F-2BE5054BCE0F}" type="slidenum">
              <a:rPr lang="en-US" altLang="ja-JP"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CED675B-086F-417A-8AC9-A4CDFF144DE0}" type="slidenum">
              <a:rPr lang="en-US" altLang="ja-JP" smtClean="0"/>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784FC0E3-7066-44DC-A898-73131CC210E7}" type="slidenum">
              <a:rPr lang="en-US" altLang="ja-JP" smtClean="0"/>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7.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8.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35" tIns="45718" rIns="91435"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a:defRPr/>
            </a:pPr>
            <a:fld id="{DE1FCA8A-0A2A-4E42-B88A-25ECE4A9EBB9}"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3"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8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1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1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1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1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2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2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2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8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2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2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47" r:id="rId1"/>
    <p:sldLayoutId id="214748398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49" r:id="rId1"/>
    <p:sldLayoutId id="21474839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9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8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8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8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8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8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8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396164-ED70-4664-86E4-9BB0617D399E}" type="datetimeFigureOut">
              <a:rPr lang="en-US" kern="0" smtClean="0">
                <a:solidFill>
                  <a:prstClr val="black">
                    <a:tint val="75000"/>
                  </a:prstClr>
                </a:solidFill>
                <a:latin typeface="Calibri"/>
                <a:sym typeface="Calibri"/>
              </a:rPr>
              <a:pPr fontAlgn="auto">
                <a:spcBef>
                  <a:spcPts val="0"/>
                </a:spcBef>
                <a:spcAft>
                  <a:spcPts val="0"/>
                </a:spcAft>
              </a:pPr>
              <a:t>10/15/2019</a:t>
            </a:fld>
            <a:endParaRPr lang="en-US" kern="0">
              <a:solidFill>
                <a:prstClr val="black">
                  <a:tint val="75000"/>
                </a:prstClr>
              </a:solidFill>
              <a:latin typeface="Calibri"/>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kern="0">
              <a:solidFill>
                <a:prstClr val="black">
                  <a:tint val="75000"/>
                </a:prstClr>
              </a:solidFill>
              <a:latin typeface="Calibri"/>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CB4B4D-7CA3-9044-876B-883B54F8677D}" type="slidenum">
              <a:rPr lang="en-US" kern="0" smtClean="0">
                <a:solidFill>
                  <a:prstClr val="black">
                    <a:tint val="75000"/>
                  </a:prstClr>
                </a:solidFill>
                <a:latin typeface="Calibri"/>
                <a:sym typeface="Calibri"/>
              </a:rPr>
              <a:pPr fontAlgn="auto">
                <a:spcBef>
                  <a:spcPts val="0"/>
                </a:spcBef>
                <a:spcAft>
                  <a:spcPts val="0"/>
                </a:spcAft>
              </a:pPr>
              <a:t>‹#›</a:t>
            </a:fld>
            <a:endParaRPr lang="en-US" kern="0">
              <a:solidFill>
                <a:prstClr val="black">
                  <a:tint val="75000"/>
                </a:prstClr>
              </a:solidFill>
              <a:latin typeface="Calibri"/>
              <a:sym typeface="Calibri"/>
            </a:endParaRPr>
          </a:p>
        </p:txBody>
      </p:sp>
    </p:spTree>
  </p:cSld>
  <p:clrMap bg1="lt1" tx1="dk1" bg2="lt2" tx2="dk2" accent1="accent1" accent2="accent2" accent3="accent3" accent4="accent4" accent5="accent5" accent6="accent6" hlink="hlink" folHlink="folHlink"/>
  <p:sldLayoutIdLst>
    <p:sldLayoutId id="21474838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hyperlink" Target="mailto:PHSFallTIPS@partners.org" TargetMode="External"/><Relationship Id="rId2" Type="http://schemas.openxmlformats.org/officeDocument/2006/relationships/hyperlink" Target="http://www.falltips.org/resources" TargetMode="External"/><Relationship Id="rId1" Type="http://schemas.openxmlformats.org/officeDocument/2006/relationships/slideLayout" Target="../slideLayouts/slideLayout34.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falltips.org/implement-fall-tips/step-1/" TargetMode="Externa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hyperlink" Target="http://www.falltips.org/fall-tips-collaborative/" TargetMode="Externa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457200" y="733965"/>
            <a:ext cx="8001000" cy="1323435"/>
          </a:xfrm>
          <a:prstGeom prst="rect">
            <a:avLst/>
          </a:prstGeom>
          <a:noFill/>
          <a:ln w="9525">
            <a:noFill/>
            <a:miter lim="800000"/>
            <a:headEnd/>
            <a:tailEnd/>
          </a:ln>
        </p:spPr>
        <p:txBody>
          <a:bodyPr wrap="square" lIns="91435" tIns="45718" rIns="91435" bIns="45718">
            <a:spAutoFit/>
          </a:bodyPr>
          <a:lstStyle/>
          <a:p>
            <a:pPr algn="ctr" eaLnBrk="0" hangingPunct="0"/>
            <a:r>
              <a:rPr lang="en-US" sz="4000" b="1" dirty="0">
                <a:solidFill>
                  <a:schemeClr val="tx2"/>
                </a:solidFill>
                <a:latin typeface="+mj-lt"/>
              </a:rPr>
              <a:t>The Fall TIPS Program: Connecting Research to Evidence-Based Care</a:t>
            </a:r>
          </a:p>
        </p:txBody>
      </p:sp>
      <p:pic>
        <p:nvPicPr>
          <p:cNvPr id="5128" name="Picture 1033" descr="walker_sm"/>
          <p:cNvPicPr>
            <a:picLocks noChangeAspect="1" noChangeArrowheads="1"/>
          </p:cNvPicPr>
          <p:nvPr/>
        </p:nvPicPr>
        <p:blipFill>
          <a:blip r:embed="rId3" cstate="print"/>
          <a:srcRect/>
          <a:stretch>
            <a:fillRect/>
          </a:stretch>
        </p:blipFill>
        <p:spPr bwMode="auto">
          <a:xfrm>
            <a:off x="1898191" y="2303585"/>
            <a:ext cx="5423817" cy="2971800"/>
          </a:xfrm>
          <a:prstGeom prst="rect">
            <a:avLst/>
          </a:prstGeom>
          <a:noFill/>
          <a:ln w="9525">
            <a:solidFill>
              <a:schemeClr val="tx1"/>
            </a:solidFill>
            <a:miter lim="800000"/>
            <a:headEnd/>
            <a:tailEnd/>
          </a:ln>
        </p:spPr>
      </p:pic>
      <p:pic>
        <p:nvPicPr>
          <p:cNvPr id="10" name="Picture 7" descr="BWH_logo"/>
          <p:cNvPicPr>
            <a:picLocks noChangeAspect="1" noChangeArrowheads="1"/>
          </p:cNvPicPr>
          <p:nvPr/>
        </p:nvPicPr>
        <p:blipFill>
          <a:blip r:embed="rId4" cstate="print"/>
          <a:srcRect/>
          <a:stretch>
            <a:fillRect/>
          </a:stretch>
        </p:blipFill>
        <p:spPr bwMode="auto">
          <a:xfrm>
            <a:off x="7162800" y="106362"/>
            <a:ext cx="493713" cy="579438"/>
          </a:xfrm>
          <a:prstGeom prst="rect">
            <a:avLst/>
          </a:prstGeom>
          <a:noFill/>
          <a:ln w="9525">
            <a:noFill/>
            <a:miter lim="800000"/>
            <a:headEnd/>
            <a:tailEnd/>
          </a:ln>
        </p:spPr>
      </p:pic>
      <p:pic>
        <p:nvPicPr>
          <p:cNvPr id="11" name="Picture 14" descr="phs logo"/>
          <p:cNvPicPr>
            <a:picLocks noChangeAspect="1" noChangeArrowheads="1"/>
          </p:cNvPicPr>
          <p:nvPr/>
        </p:nvPicPr>
        <p:blipFill>
          <a:blip r:embed="rId5" cstate="print"/>
          <a:srcRect/>
          <a:stretch>
            <a:fillRect/>
          </a:stretch>
        </p:blipFill>
        <p:spPr bwMode="auto">
          <a:xfrm>
            <a:off x="7769225" y="106362"/>
            <a:ext cx="1298575" cy="576263"/>
          </a:xfrm>
          <a:prstGeom prst="rect">
            <a:avLst/>
          </a:prstGeom>
          <a:noFill/>
          <a:ln w="9525">
            <a:noFill/>
            <a:miter lim="800000"/>
            <a:headEnd/>
            <a:tailEnd/>
          </a:ln>
        </p:spPr>
      </p:pic>
      <p:pic>
        <p:nvPicPr>
          <p:cNvPr id="12" name="Picture 15" descr="hms logo"/>
          <p:cNvPicPr>
            <a:picLocks noChangeAspect="1" noChangeArrowheads="1"/>
          </p:cNvPicPr>
          <p:nvPr/>
        </p:nvPicPr>
        <p:blipFill>
          <a:blip r:embed="rId6" cstate="print"/>
          <a:srcRect/>
          <a:stretch>
            <a:fillRect/>
          </a:stretch>
        </p:blipFill>
        <p:spPr bwMode="auto">
          <a:xfrm>
            <a:off x="6553199" y="106362"/>
            <a:ext cx="552450" cy="571500"/>
          </a:xfrm>
          <a:prstGeom prst="rect">
            <a:avLst/>
          </a:prstGeom>
          <a:noFill/>
          <a:ln w="9525">
            <a:noFill/>
            <a:miter lim="800000"/>
            <a:headEnd/>
            <a:tailEnd/>
          </a:ln>
        </p:spPr>
      </p:pic>
      <p:sp>
        <p:nvSpPr>
          <p:cNvPr id="7" name="Subtitle 8"/>
          <p:cNvSpPr txBox="1">
            <a:spLocks/>
          </p:cNvSpPr>
          <p:nvPr/>
        </p:nvSpPr>
        <p:spPr>
          <a:xfrm>
            <a:off x="1447799" y="5486400"/>
            <a:ext cx="6400800" cy="1143000"/>
          </a:xfrm>
          <a:prstGeom prst="rect">
            <a:avLst/>
          </a:prstGeom>
        </p:spPr>
        <p:txBody>
          <a:bodyPr>
            <a:normAutofit/>
          </a:bodyPr>
          <a:lstStyle>
            <a:lvl1pPr marL="342883" indent="-342883"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3"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GB" sz="2400" b="1" spc="-100" dirty="0">
                <a:solidFill>
                  <a:schemeClr val="bg1">
                    <a:lumMod val="50000"/>
                  </a:schemeClr>
                </a:solidFill>
                <a:latin typeface="Calibri" pitchFamily="34" charset="0"/>
              </a:rPr>
              <a:t>Patricia C. Dykes PhD, RN, FAAN</a:t>
            </a:r>
          </a:p>
          <a:p>
            <a:pPr marL="0" indent="0" algn="ctr" fontAlgn="auto">
              <a:spcAft>
                <a:spcPts val="0"/>
              </a:spcAft>
              <a:buNone/>
            </a:pPr>
            <a:endParaRPr lang="en-GB" sz="3000" b="1" spc="-100" dirty="0">
              <a:solidFill>
                <a:schemeClr val="bg1">
                  <a:lumMod val="50000"/>
                </a:schemeClr>
              </a:solidFill>
              <a:latin typeface="Calibri" pitchFamily="34" charset="0"/>
            </a:endParaRPr>
          </a:p>
          <a:p>
            <a:pPr marL="0" indent="0" fontAlgn="auto">
              <a:spcAft>
                <a:spcPts val="0"/>
              </a:spcAft>
              <a:buNone/>
            </a:pP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xfrm>
            <a:off x="6477000" y="6261101"/>
            <a:ext cx="2133600" cy="365125"/>
          </a:xfrm>
        </p:spPr>
        <p:txBody>
          <a:bodyPr/>
          <a:lstStyle/>
          <a:p>
            <a:endParaRPr lang="en-US"/>
          </a:p>
          <a:p>
            <a:fld id="{D1284E67-7C67-4804-81DD-E3A046F4CE11}" type="slidenum">
              <a:rPr lang="en-US" smtClean="0"/>
              <a:pPr/>
              <a:t>10</a:t>
            </a:fld>
            <a:endParaRPr lang="en-US"/>
          </a:p>
        </p:txBody>
      </p:sp>
      <p:sp>
        <p:nvSpPr>
          <p:cNvPr id="12291" name="Line 2"/>
          <p:cNvSpPr>
            <a:spLocks noChangeShapeType="1"/>
          </p:cNvSpPr>
          <p:nvPr/>
        </p:nvSpPr>
        <p:spPr bwMode="auto">
          <a:xfrm>
            <a:off x="4419600" y="5791200"/>
            <a:ext cx="0" cy="457200"/>
          </a:xfrm>
          <a:prstGeom prst="line">
            <a:avLst/>
          </a:prstGeom>
          <a:noFill/>
          <a:ln w="28575">
            <a:solidFill>
              <a:srgbClr val="000099"/>
            </a:solidFill>
            <a:round/>
            <a:headEnd/>
            <a:tailEnd/>
          </a:ln>
        </p:spPr>
        <p:txBody>
          <a:bodyPr lIns="91435" tIns="45718" rIns="91435" bIns="45718" anchor="ctr">
            <a:spAutoFit/>
          </a:bodyPr>
          <a:lstStyle/>
          <a:p>
            <a:endParaRPr lang="en-US"/>
          </a:p>
        </p:txBody>
      </p:sp>
      <p:sp>
        <p:nvSpPr>
          <p:cNvPr id="12292" name="Rectangle 3"/>
          <p:cNvSpPr>
            <a:spLocks noChangeArrowheads="1"/>
          </p:cNvSpPr>
          <p:nvPr/>
        </p:nvSpPr>
        <p:spPr bwMode="auto">
          <a:xfrm>
            <a:off x="0" y="2673351"/>
            <a:ext cx="3352800" cy="974624"/>
          </a:xfrm>
          <a:prstGeom prst="rect">
            <a:avLst/>
          </a:prstGeom>
          <a:noFill/>
          <a:ln w="12700">
            <a:noFill/>
            <a:miter lim="800000"/>
            <a:headEnd/>
            <a:tailEnd/>
          </a:ln>
        </p:spPr>
        <p:txBody>
          <a:bodyPr lIns="63497" tIns="25399" rIns="63497" bIns="25399">
            <a:spAutoFit/>
          </a:bodyPr>
          <a:lstStyle/>
          <a:p>
            <a:pPr algn="ctr"/>
            <a:r>
              <a:rPr lang="en-US" sz="2000" dirty="0">
                <a:latin typeface="Calibri" pitchFamily="34" charset="0"/>
              </a:rPr>
              <a:t>There were fewer falls in intervention units than in control units</a:t>
            </a:r>
          </a:p>
        </p:txBody>
      </p:sp>
      <p:sp>
        <p:nvSpPr>
          <p:cNvPr id="12293" name="Line 5"/>
          <p:cNvSpPr>
            <a:spLocks noChangeShapeType="1"/>
          </p:cNvSpPr>
          <p:nvPr/>
        </p:nvSpPr>
        <p:spPr bwMode="auto">
          <a:xfrm>
            <a:off x="2133600" y="3886200"/>
            <a:ext cx="685800" cy="609600"/>
          </a:xfrm>
          <a:prstGeom prst="line">
            <a:avLst/>
          </a:prstGeom>
          <a:noFill/>
          <a:ln w="28575">
            <a:solidFill>
              <a:srgbClr val="000099"/>
            </a:solidFill>
            <a:round/>
            <a:headEnd/>
            <a:tailEnd/>
          </a:ln>
        </p:spPr>
        <p:txBody>
          <a:bodyPr lIns="91435" tIns="45718" rIns="91435" bIns="45718" anchor="ctr">
            <a:spAutoFit/>
          </a:bodyPr>
          <a:lstStyle/>
          <a:p>
            <a:endParaRPr lang="en-US"/>
          </a:p>
        </p:txBody>
      </p:sp>
      <p:sp>
        <p:nvSpPr>
          <p:cNvPr id="12294" name="Line 6"/>
          <p:cNvSpPr>
            <a:spLocks noChangeShapeType="1"/>
          </p:cNvSpPr>
          <p:nvPr/>
        </p:nvSpPr>
        <p:spPr bwMode="auto">
          <a:xfrm flipH="1">
            <a:off x="5867400" y="3886200"/>
            <a:ext cx="609600" cy="533400"/>
          </a:xfrm>
          <a:prstGeom prst="line">
            <a:avLst/>
          </a:prstGeom>
          <a:noFill/>
          <a:ln w="28575">
            <a:solidFill>
              <a:srgbClr val="000099"/>
            </a:solidFill>
            <a:round/>
            <a:headEnd/>
            <a:tailEnd/>
          </a:ln>
        </p:spPr>
        <p:txBody>
          <a:bodyPr lIns="91435" tIns="45718" rIns="91435" bIns="45718" anchor="ctr">
            <a:spAutoFit/>
          </a:bodyPr>
          <a:lstStyle/>
          <a:p>
            <a:endParaRPr lang="en-US"/>
          </a:p>
        </p:txBody>
      </p:sp>
      <p:sp>
        <p:nvSpPr>
          <p:cNvPr id="12295" name="Rectangle 8"/>
          <p:cNvSpPr>
            <a:spLocks noChangeArrowheads="1"/>
          </p:cNvSpPr>
          <p:nvPr/>
        </p:nvSpPr>
        <p:spPr bwMode="auto">
          <a:xfrm>
            <a:off x="2590800" y="6013450"/>
            <a:ext cx="3657600" cy="666847"/>
          </a:xfrm>
          <a:prstGeom prst="rect">
            <a:avLst/>
          </a:prstGeom>
          <a:solidFill>
            <a:schemeClr val="bg1"/>
          </a:solidFill>
          <a:ln w="12700">
            <a:noFill/>
            <a:miter lim="800000"/>
            <a:headEnd/>
            <a:tailEnd/>
          </a:ln>
        </p:spPr>
        <p:txBody>
          <a:bodyPr lIns="63497" tIns="25399" rIns="63497" bIns="25399">
            <a:spAutoFit/>
          </a:bodyPr>
          <a:lstStyle/>
          <a:p>
            <a:pPr algn="ctr"/>
            <a:r>
              <a:rPr lang="en-US" sz="2000" dirty="0">
                <a:latin typeface="Calibri" pitchFamily="34" charset="0"/>
              </a:rPr>
              <a:t>No significant effect was noted in fall related injuries</a:t>
            </a:r>
          </a:p>
        </p:txBody>
      </p:sp>
      <p:sp>
        <p:nvSpPr>
          <p:cNvPr id="12296" name="Text Box 9"/>
          <p:cNvSpPr txBox="1">
            <a:spLocks noChangeArrowheads="1"/>
          </p:cNvSpPr>
          <p:nvPr/>
        </p:nvSpPr>
        <p:spPr bwMode="auto">
          <a:xfrm>
            <a:off x="0" y="152401"/>
            <a:ext cx="5029200" cy="707882"/>
          </a:xfrm>
          <a:prstGeom prst="rect">
            <a:avLst/>
          </a:prstGeom>
          <a:noFill/>
          <a:ln w="9525">
            <a:noFill/>
            <a:miter lim="800000"/>
            <a:headEnd/>
            <a:tailEnd/>
          </a:ln>
        </p:spPr>
        <p:txBody>
          <a:bodyPr wrap="square" lIns="91435" tIns="45718" rIns="91435" bIns="45718">
            <a:spAutoFit/>
          </a:bodyPr>
          <a:lstStyle/>
          <a:p>
            <a:pPr fontAlgn="auto">
              <a:spcBef>
                <a:spcPts val="0"/>
              </a:spcBef>
              <a:spcAft>
                <a:spcPts val="1200"/>
              </a:spcAft>
              <a:defRPr/>
            </a:pPr>
            <a:r>
              <a:rPr lang="en-US" sz="4000" dirty="0">
                <a:solidFill>
                  <a:schemeClr val="tx2"/>
                </a:solidFill>
              </a:rPr>
              <a:t>Fall TIPS: Findings  </a:t>
            </a:r>
          </a:p>
        </p:txBody>
      </p:sp>
      <p:pic>
        <p:nvPicPr>
          <p:cNvPr id="12297" name="Picture 7" descr="falls_6"/>
          <p:cNvPicPr>
            <a:picLocks noChangeAspect="1" noChangeArrowheads="1"/>
          </p:cNvPicPr>
          <p:nvPr/>
        </p:nvPicPr>
        <p:blipFill>
          <a:blip r:embed="rId3" cstate="print"/>
          <a:srcRect/>
          <a:stretch>
            <a:fillRect/>
          </a:stretch>
        </p:blipFill>
        <p:spPr bwMode="auto">
          <a:xfrm>
            <a:off x="3352800" y="3581400"/>
            <a:ext cx="2025650" cy="2133600"/>
          </a:xfrm>
          <a:prstGeom prst="rect">
            <a:avLst/>
          </a:prstGeom>
          <a:noFill/>
          <a:ln w="9525">
            <a:solidFill>
              <a:srgbClr val="000080"/>
            </a:solidFill>
            <a:miter lim="800000"/>
            <a:headEnd/>
            <a:tailEnd/>
          </a:ln>
        </p:spPr>
      </p:pic>
      <p:sp>
        <p:nvSpPr>
          <p:cNvPr id="12298" name="Rectangle 3"/>
          <p:cNvSpPr>
            <a:spLocks noChangeArrowheads="1"/>
          </p:cNvSpPr>
          <p:nvPr/>
        </p:nvSpPr>
        <p:spPr bwMode="auto">
          <a:xfrm>
            <a:off x="5562600" y="2819401"/>
            <a:ext cx="3429000" cy="974624"/>
          </a:xfrm>
          <a:prstGeom prst="rect">
            <a:avLst/>
          </a:prstGeom>
          <a:noFill/>
          <a:ln w="12700">
            <a:noFill/>
            <a:miter lim="800000"/>
            <a:headEnd/>
            <a:tailEnd/>
          </a:ln>
        </p:spPr>
        <p:txBody>
          <a:bodyPr lIns="63497" tIns="25399" rIns="63497" bIns="25399">
            <a:spAutoFit/>
          </a:bodyPr>
          <a:lstStyle/>
          <a:p>
            <a:pPr algn="ctr" eaLnBrk="0" hangingPunct="0">
              <a:spcBef>
                <a:spcPct val="30000"/>
              </a:spcBef>
            </a:pPr>
            <a:r>
              <a:rPr lang="en-US" sz="2000" dirty="0">
                <a:latin typeface="Calibri" pitchFamily="34" charset="0"/>
              </a:rPr>
              <a:t>Patients aged 65 or older benefited most from the Fall TIPS toolkit</a:t>
            </a:r>
          </a:p>
        </p:txBody>
      </p:sp>
      <p:pic>
        <p:nvPicPr>
          <p:cNvPr id="1026" name="Picture 2"/>
          <p:cNvPicPr>
            <a:picLocks noChangeAspect="1" noChangeArrowheads="1"/>
          </p:cNvPicPr>
          <p:nvPr/>
        </p:nvPicPr>
        <p:blipFill>
          <a:blip r:embed="rId4" cstate="print"/>
          <a:srcRect/>
          <a:stretch>
            <a:fillRect/>
          </a:stretch>
        </p:blipFill>
        <p:spPr bwMode="auto">
          <a:xfrm>
            <a:off x="4724400" y="228600"/>
            <a:ext cx="4172746" cy="2423530"/>
          </a:xfrm>
          <a:prstGeom prst="rect">
            <a:avLst/>
          </a:prstGeom>
          <a:noFill/>
          <a:ln w="9525">
            <a:solidFill>
              <a:schemeClr val="tx1"/>
            </a:solidFill>
            <a:miter lim="800000"/>
            <a:headEnd/>
            <a:tailEnd/>
          </a:ln>
        </p:spPr>
      </p:pic>
      <p:sp>
        <p:nvSpPr>
          <p:cNvPr id="12" name="Rectangle 11"/>
          <p:cNvSpPr/>
          <p:nvPr/>
        </p:nvSpPr>
        <p:spPr>
          <a:xfrm>
            <a:off x="76200" y="914401"/>
            <a:ext cx="4495800" cy="954103"/>
          </a:xfrm>
          <a:prstGeom prst="rect">
            <a:avLst/>
          </a:prstGeom>
        </p:spPr>
        <p:txBody>
          <a:bodyPr wrap="square" lIns="91435" tIns="45718" rIns="91435" bIns="45718">
            <a:spAutoFit/>
          </a:bodyPr>
          <a:lstStyle/>
          <a:p>
            <a:pPr algn="ctr" fontAlgn="auto">
              <a:spcBef>
                <a:spcPts val="0"/>
              </a:spcBef>
              <a:spcAft>
                <a:spcPts val="1200"/>
              </a:spcAft>
              <a:defRPr/>
            </a:pPr>
            <a:r>
              <a:rPr lang="en-US" sz="2800" dirty="0">
                <a:solidFill>
                  <a:schemeClr val="accent1">
                    <a:lumMod val="50000"/>
                  </a:schemeClr>
                </a:solidFill>
                <a:latin typeface="Calibri" pitchFamily="34" charset="0"/>
              </a:rPr>
              <a:t>Patient falls were significantly reduced on intervention units</a:t>
            </a:r>
            <a:endParaRPr lang="en-US" sz="2800" dirty="0">
              <a:solidFill>
                <a:srgbClr val="FF0000"/>
              </a:solidFill>
              <a:latin typeface="Calibri"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sz="3600" dirty="0">
                <a:solidFill>
                  <a:schemeClr val="tx2"/>
                </a:solidFill>
                <a:ea typeface="Arial Unicode MS" pitchFamily="34" charset="-128"/>
                <a:cs typeface="Arial Unicode MS" pitchFamily="34" charset="-128"/>
              </a:rPr>
              <a:t>Fall Prevention Lessons Learned</a:t>
            </a:r>
          </a:p>
        </p:txBody>
      </p:sp>
      <p:sp>
        <p:nvSpPr>
          <p:cNvPr id="6" name="Content Placeholder 5"/>
          <p:cNvSpPr>
            <a:spLocks noGrp="1"/>
          </p:cNvSpPr>
          <p:nvPr>
            <p:ph idx="1"/>
          </p:nvPr>
        </p:nvSpPr>
        <p:spPr>
          <a:xfrm>
            <a:off x="457200" y="1143000"/>
            <a:ext cx="8458200" cy="3962400"/>
          </a:xfrm>
        </p:spPr>
        <p:txBody>
          <a:bodyPr>
            <a:normAutofit/>
          </a:bodyPr>
          <a:lstStyle/>
          <a:p>
            <a:r>
              <a:rPr lang="en-US" sz="2400" dirty="0"/>
              <a:t>Fall prevention in hospitals is a 3-step process:</a:t>
            </a:r>
          </a:p>
          <a:p>
            <a:pPr marL="914354" lvl="1" indent="-514324">
              <a:buFont typeface="+mj-lt"/>
              <a:buAutoNum type="arabicPeriod"/>
            </a:pPr>
            <a:r>
              <a:rPr lang="en-US" sz="2000" dirty="0"/>
              <a:t>Conducting fall risk assessment using a prospectively validated tool.</a:t>
            </a:r>
          </a:p>
          <a:p>
            <a:pPr marL="914354" lvl="1" indent="-514324">
              <a:buFont typeface="+mj-lt"/>
              <a:buAutoNum type="arabicPeriod"/>
            </a:pPr>
            <a:r>
              <a:rPr lang="en-US" sz="2000" spc="-30" dirty="0"/>
              <a:t>Developing a plan of care that is tailored to patient-specific areas of risk.</a:t>
            </a:r>
          </a:p>
          <a:p>
            <a:pPr marL="914354" lvl="1" indent="-514324">
              <a:buFont typeface="+mj-lt"/>
              <a:buAutoNum type="arabicPeriod"/>
            </a:pPr>
            <a:r>
              <a:rPr lang="en-US" sz="2000" dirty="0"/>
              <a:t>Implementing the plan CONSISTENTLY.</a:t>
            </a:r>
          </a:p>
          <a:p>
            <a:pPr marL="914354" lvl="1" indent="-514324">
              <a:buFont typeface="+mj-lt"/>
              <a:buAutoNum type="arabicPeriod"/>
            </a:pPr>
            <a:r>
              <a:rPr lang="en-US" sz="2000" dirty="0"/>
              <a:t>Patient engagement is essential</a:t>
            </a:r>
          </a:p>
          <a:p>
            <a:pPr marL="914354" lvl="1" indent="-514324">
              <a:buFont typeface="+mj-lt"/>
              <a:buAutoNum type="arabicPeriod"/>
            </a:pPr>
            <a:endParaRPr lang="en-US" sz="2000" dirty="0"/>
          </a:p>
        </p:txBody>
      </p:sp>
      <p:sp>
        <p:nvSpPr>
          <p:cNvPr id="7" name="TextBox 6"/>
          <p:cNvSpPr txBox="1"/>
          <p:nvPr/>
        </p:nvSpPr>
        <p:spPr>
          <a:xfrm>
            <a:off x="800100" y="5943601"/>
            <a:ext cx="7543800" cy="64632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91435" tIns="45718" rIns="91435" bIns="45718" rtlCol="0">
            <a:spAutoFit/>
          </a:bodyPr>
          <a:lstStyle/>
          <a:p>
            <a:pPr algn="ctr"/>
            <a:r>
              <a:rPr lang="en-US" dirty="0"/>
              <a:t>Strategies and tools to facilitate the 3-step fall prevention process will prevent patients from falling!</a:t>
            </a:r>
          </a:p>
        </p:txBody>
      </p:sp>
      <p:pic>
        <p:nvPicPr>
          <p:cNvPr id="9" name="Picture 2"/>
          <p:cNvPicPr>
            <a:picLocks noChangeAspect="1" noChangeArrowheads="1"/>
          </p:cNvPicPr>
          <p:nvPr/>
        </p:nvPicPr>
        <p:blipFill>
          <a:blip r:embed="rId2" cstate="print"/>
          <a:srcRect/>
          <a:stretch>
            <a:fillRect/>
          </a:stretch>
        </p:blipFill>
        <p:spPr bwMode="auto">
          <a:xfrm>
            <a:off x="2590800" y="3124200"/>
            <a:ext cx="3733799" cy="2522412"/>
          </a:xfrm>
          <a:prstGeom prst="rect">
            <a:avLst/>
          </a:prstGeom>
          <a:noFill/>
          <a:ln w="9525">
            <a:solidFill>
              <a:schemeClr val="accent1">
                <a:shade val="95000"/>
                <a:satMod val="105000"/>
              </a:schemeClr>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solidFill>
                  <a:schemeClr val="tx2"/>
                </a:solidFill>
              </a:rPr>
              <a:t>Fall TIPS Next Steps</a:t>
            </a:r>
          </a:p>
        </p:txBody>
      </p:sp>
      <p:sp>
        <p:nvSpPr>
          <p:cNvPr id="6" name="Content Placeholder 5"/>
          <p:cNvSpPr>
            <a:spLocks noGrp="1"/>
          </p:cNvSpPr>
          <p:nvPr>
            <p:ph idx="1"/>
          </p:nvPr>
        </p:nvSpPr>
        <p:spPr>
          <a:xfrm>
            <a:off x="457200" y="1219200"/>
            <a:ext cx="8229600" cy="4830763"/>
          </a:xfrm>
        </p:spPr>
        <p:txBody>
          <a:bodyPr>
            <a:normAutofit/>
          </a:bodyPr>
          <a:lstStyle/>
          <a:p>
            <a:pPr marL="514350" indent="-514350">
              <a:buFont typeface="+mj-lt"/>
              <a:buAutoNum type="arabicPeriod"/>
            </a:pPr>
            <a:r>
              <a:rPr lang="en-US" sz="2800" dirty="0"/>
              <a:t>Identify ways to disseminate Fall TIPS outside of the electronic health record.</a:t>
            </a:r>
          </a:p>
          <a:p>
            <a:pPr marL="914380" lvl="1" indent="-514350"/>
            <a:r>
              <a:rPr lang="en-US" sz="2400" dirty="0"/>
              <a:t>Can be used in any hospital</a:t>
            </a:r>
          </a:p>
          <a:p>
            <a:pPr marL="914380" lvl="1" indent="-514350"/>
            <a:r>
              <a:rPr lang="en-US" sz="2400" dirty="0"/>
              <a:t>Provides clinical decision support</a:t>
            </a:r>
          </a:p>
          <a:p>
            <a:pPr marL="514350" indent="-514350">
              <a:buFont typeface="+mj-lt"/>
              <a:buAutoNum type="arabicPeriod"/>
            </a:pPr>
            <a:r>
              <a:rPr lang="en-US" sz="2800" dirty="0"/>
              <a:t>Develop tools and strategies to engage patients and families in the 3-step fall prevention process.</a:t>
            </a:r>
          </a:p>
        </p:txBody>
      </p:sp>
      <p:pic>
        <p:nvPicPr>
          <p:cNvPr id="7" name="DC9DB098-A8EB-4EAC-A9E9-FBDD4615F19C" descr="12FE96A3-286F-4BF9-8D20-E203E4A109C1@home"/>
          <p:cNvPicPr>
            <a:picLocks noChangeAspect="1" noChangeArrowheads="1"/>
          </p:cNvPicPr>
          <p:nvPr/>
        </p:nvPicPr>
        <p:blipFill>
          <a:blip r:embed="rId2" cstate="print"/>
          <a:srcRect/>
          <a:stretch>
            <a:fillRect/>
          </a:stretch>
        </p:blipFill>
        <p:spPr bwMode="auto">
          <a:xfrm>
            <a:off x="2819400" y="4191000"/>
            <a:ext cx="3505200" cy="2463938"/>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a:stretch>
            <a:fillRect/>
          </a:stretch>
        </p:blipFill>
        <p:spPr bwMode="auto">
          <a:xfrm>
            <a:off x="685799" y="990601"/>
            <a:ext cx="7543801" cy="4741819"/>
          </a:xfrm>
          <a:prstGeom prst="rect">
            <a:avLst/>
          </a:prstGeom>
          <a:noFill/>
          <a:ln w="9525">
            <a:noFill/>
            <a:miter lim="800000"/>
            <a:headEnd/>
            <a:tailEnd/>
          </a:ln>
        </p:spPr>
      </p:pic>
      <p:pic>
        <p:nvPicPr>
          <p:cNvPr id="6" name="Picture 5"/>
          <p:cNvPicPr>
            <a:picLocks noChangeAspect="1"/>
          </p:cNvPicPr>
          <p:nvPr/>
        </p:nvPicPr>
        <p:blipFill>
          <a:blip r:embed="rId4" cstate="print"/>
          <a:stretch>
            <a:fillRect/>
          </a:stretch>
        </p:blipFill>
        <p:spPr>
          <a:xfrm>
            <a:off x="686182" y="990601"/>
            <a:ext cx="7619618" cy="4780791"/>
          </a:xfrm>
          <a:prstGeom prst="rect">
            <a:avLst/>
          </a:prstGeom>
        </p:spPr>
      </p:pic>
      <p:grpSp>
        <p:nvGrpSpPr>
          <p:cNvPr id="10" name="Group 9"/>
          <p:cNvGrpSpPr/>
          <p:nvPr/>
        </p:nvGrpSpPr>
        <p:grpSpPr>
          <a:xfrm>
            <a:off x="757109" y="1024596"/>
            <a:ext cx="7548691" cy="5452404"/>
            <a:chOff x="609601" y="1024596"/>
            <a:chExt cx="7629783" cy="5452404"/>
          </a:xfrm>
        </p:grpSpPr>
        <p:sp>
          <p:nvSpPr>
            <p:cNvPr id="27" name="Text Box 3"/>
            <p:cNvSpPr txBox="1">
              <a:spLocks noChangeArrowheads="1"/>
            </p:cNvSpPr>
            <p:nvPr/>
          </p:nvSpPr>
          <p:spPr bwMode="auto">
            <a:xfrm>
              <a:off x="609601" y="1024596"/>
              <a:ext cx="3382101" cy="5452404"/>
            </a:xfrm>
            <a:prstGeom prst="rect">
              <a:avLst/>
            </a:prstGeom>
            <a:solidFill>
              <a:srgbClr val="99CCFF">
                <a:alpha val="16862"/>
              </a:srgbClr>
            </a:solidFill>
            <a:ln w="28575">
              <a:solidFill>
                <a:srgbClr val="000099"/>
              </a:solidFill>
              <a:miter lim="800000"/>
              <a:headEnd/>
              <a:tailEnd/>
            </a:ln>
          </p:spPr>
          <p:txBody>
            <a:bodyPr lIns="91435" tIns="45718" rIns="91435" bIns="45718"/>
            <a:lstStyle/>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lgn="ctr">
                <a:spcBef>
                  <a:spcPct val="50000"/>
                </a:spcBef>
              </a:pPr>
              <a:r>
                <a:rPr lang="en-US" sz="2400" dirty="0">
                  <a:solidFill>
                    <a:srgbClr val="000099"/>
                  </a:solidFill>
                  <a:latin typeface="Calibri" pitchFamily="34" charset="0"/>
                </a:rPr>
                <a:t>       </a:t>
              </a:r>
              <a:br>
                <a:rPr lang="en-US" sz="2400" dirty="0">
                  <a:solidFill>
                    <a:srgbClr val="000099"/>
                  </a:solidFill>
                  <a:latin typeface="Calibri" pitchFamily="34" charset="0"/>
                </a:rPr>
              </a:br>
              <a:endParaRPr lang="en-US" sz="2400" dirty="0">
                <a:solidFill>
                  <a:srgbClr val="000099"/>
                </a:solidFill>
                <a:latin typeface="Calibri" pitchFamily="34" charset="0"/>
              </a:endParaRPr>
            </a:p>
            <a:p>
              <a:pPr algn="ctr">
                <a:spcBef>
                  <a:spcPct val="50000"/>
                </a:spcBef>
              </a:pPr>
              <a:r>
                <a:rPr lang="en-US" sz="2400" dirty="0">
                  <a:solidFill>
                    <a:srgbClr val="000099"/>
                  </a:solidFill>
                  <a:latin typeface="Calibri" pitchFamily="34" charset="0"/>
                </a:rPr>
                <a:t>Fall risk assessment</a:t>
              </a:r>
            </a:p>
            <a:p>
              <a:pPr>
                <a:spcBef>
                  <a:spcPct val="50000"/>
                </a:spcBef>
              </a:pPr>
              <a:endParaRPr lang="en-US" sz="2400" dirty="0">
                <a:solidFill>
                  <a:srgbClr val="000099"/>
                </a:solidFill>
                <a:latin typeface="Calibri" pitchFamily="34" charset="0"/>
              </a:endParaRPr>
            </a:p>
          </p:txBody>
        </p:sp>
        <p:sp>
          <p:nvSpPr>
            <p:cNvPr id="28" name="Text Box 4"/>
            <p:cNvSpPr txBox="1">
              <a:spLocks noChangeArrowheads="1"/>
            </p:cNvSpPr>
            <p:nvPr/>
          </p:nvSpPr>
          <p:spPr bwMode="auto">
            <a:xfrm>
              <a:off x="3962401" y="1024597"/>
              <a:ext cx="4276983" cy="5452403"/>
            </a:xfrm>
            <a:prstGeom prst="rect">
              <a:avLst/>
            </a:prstGeom>
            <a:solidFill>
              <a:srgbClr val="666699">
                <a:alpha val="14117"/>
              </a:srgbClr>
            </a:solidFill>
            <a:ln w="28575">
              <a:solidFill>
                <a:srgbClr val="000099"/>
              </a:solidFill>
              <a:miter lim="800000"/>
              <a:headEnd/>
              <a:tailEnd/>
            </a:ln>
          </p:spPr>
          <p:txBody>
            <a:bodyPr lIns="91435" tIns="45718" rIns="91435" bIns="45718"/>
            <a:lstStyle/>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lgn="ctr">
                <a:spcBef>
                  <a:spcPts val="2520"/>
                </a:spcBef>
              </a:pPr>
              <a:endParaRPr lang="en-US" sz="2000" dirty="0">
                <a:solidFill>
                  <a:srgbClr val="000099"/>
                </a:solidFill>
                <a:latin typeface="Calibri" pitchFamily="34" charset="0"/>
              </a:endParaRPr>
            </a:p>
            <a:p>
              <a:pPr algn="ctr">
                <a:spcBef>
                  <a:spcPts val="0"/>
                </a:spcBef>
              </a:pPr>
              <a:endParaRPr lang="en-US" sz="2000" dirty="0">
                <a:solidFill>
                  <a:srgbClr val="000099"/>
                </a:solidFill>
                <a:latin typeface="Calibri" pitchFamily="34" charset="0"/>
              </a:endParaRPr>
            </a:p>
            <a:p>
              <a:pPr algn="ctr">
                <a:spcBef>
                  <a:spcPts val="1200"/>
                </a:spcBef>
              </a:pPr>
              <a:r>
                <a:rPr lang="en-US" sz="2000" dirty="0">
                  <a:solidFill>
                    <a:srgbClr val="000099"/>
                  </a:solidFill>
                  <a:latin typeface="Calibri" pitchFamily="34" charset="0"/>
                </a:rPr>
                <a:t>Tailored plan based on patient’s determinants of risk</a:t>
              </a:r>
            </a:p>
          </p:txBody>
        </p:sp>
      </p:grpSp>
      <p:sp>
        <p:nvSpPr>
          <p:cNvPr id="8" name="TextBox 7"/>
          <p:cNvSpPr txBox="1"/>
          <p:nvPr/>
        </p:nvSpPr>
        <p:spPr>
          <a:xfrm>
            <a:off x="1371600" y="228600"/>
            <a:ext cx="6400800" cy="523216"/>
          </a:xfrm>
          <a:prstGeom prst="rect">
            <a:avLst/>
          </a:prstGeom>
          <a:noFill/>
        </p:spPr>
        <p:txBody>
          <a:bodyPr wrap="square" lIns="91435" tIns="45718" rIns="91435" bIns="45718" rtlCol="0">
            <a:spAutoFit/>
          </a:bodyPr>
          <a:lstStyle/>
          <a:p>
            <a:pPr algn="ctr"/>
            <a:r>
              <a:rPr lang="en-US" sz="2800" dirty="0">
                <a:solidFill>
                  <a:schemeClr val="tx2"/>
                </a:solidFill>
                <a:latin typeface="+mj-lt"/>
              </a:rPr>
              <a:t>Laminated Paper Fall T.I.P.S.</a:t>
            </a:r>
          </a:p>
        </p:txBody>
      </p:sp>
    </p:spTree>
    <p:extLst>
      <p:ext uri="{BB962C8B-B14F-4D97-AF65-F5344CB8AC3E}">
        <p14:creationId xmlns:p14="http://schemas.microsoft.com/office/powerpoint/2010/main" val="424128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a:solidFill>
                  <a:schemeClr val="tx2"/>
                </a:solidFill>
              </a:rPr>
              <a:t>Fall TIPS Pilot Test Results: BWH</a:t>
            </a:r>
          </a:p>
        </p:txBody>
      </p:sp>
      <p:graphicFrame>
        <p:nvGraphicFramePr>
          <p:cNvPr id="6" name="Chart 5"/>
          <p:cNvGraphicFramePr/>
          <p:nvPr/>
        </p:nvGraphicFramePr>
        <p:xfrm>
          <a:off x="152400" y="609600"/>
          <a:ext cx="59436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2971800" y="3556000"/>
          <a:ext cx="5943600" cy="330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715000" y="685800"/>
            <a:ext cx="3276600" cy="193899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spcBef>
                <a:spcPts val="600"/>
              </a:spcBef>
              <a:spcAft>
                <a:spcPts val="600"/>
              </a:spcAft>
            </a:pPr>
            <a:r>
              <a:rPr lang="en-US" sz="1600" dirty="0"/>
              <a:t>Fall TIPS Adherence: 82%</a:t>
            </a:r>
          </a:p>
          <a:p>
            <a:pPr>
              <a:spcBef>
                <a:spcPts val="600"/>
              </a:spcBef>
              <a:spcAft>
                <a:spcPts val="600"/>
              </a:spcAft>
            </a:pPr>
            <a:r>
              <a:rPr lang="en-US" sz="1600" dirty="0"/>
              <a:t>Pre-Fall TIPS Fall Rate: 3.28</a:t>
            </a:r>
          </a:p>
          <a:p>
            <a:pPr>
              <a:spcBef>
                <a:spcPts val="600"/>
              </a:spcBef>
              <a:spcAft>
                <a:spcPts val="600"/>
              </a:spcAft>
            </a:pPr>
            <a:r>
              <a:rPr lang="en-US" sz="1600" dirty="0"/>
              <a:t>Post Fall TIPS Fall Rate: 2.80</a:t>
            </a:r>
          </a:p>
          <a:p>
            <a:pPr>
              <a:spcBef>
                <a:spcPts val="600"/>
              </a:spcBef>
              <a:spcAft>
                <a:spcPts val="600"/>
              </a:spcAft>
            </a:pPr>
            <a:r>
              <a:rPr lang="en-US" sz="1600" dirty="0"/>
              <a:t>Pre-Fall TIPS Injury Rate: 1.00</a:t>
            </a:r>
          </a:p>
          <a:p>
            <a:pPr>
              <a:spcBef>
                <a:spcPts val="600"/>
              </a:spcBef>
              <a:spcAft>
                <a:spcPts val="600"/>
              </a:spcAft>
            </a:pPr>
            <a:r>
              <a:rPr lang="en-US" sz="1600" dirty="0"/>
              <a:t>Post Fall TIPS Injury Rate: .54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a:solidFill>
                  <a:schemeClr val="tx2"/>
                </a:solidFill>
              </a:rPr>
              <a:t>Fall TIPS Pilot Test Results: MMC</a:t>
            </a:r>
          </a:p>
        </p:txBody>
      </p:sp>
      <p:graphicFrame>
        <p:nvGraphicFramePr>
          <p:cNvPr id="9" name="Chart 8"/>
          <p:cNvGraphicFramePr/>
          <p:nvPr/>
        </p:nvGraphicFramePr>
        <p:xfrm>
          <a:off x="228600" y="762000"/>
          <a:ext cx="5638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715000" y="1524000"/>
            <a:ext cx="3352800" cy="209288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spcBef>
                <a:spcPts val="600"/>
              </a:spcBef>
              <a:spcAft>
                <a:spcPts val="600"/>
              </a:spcAft>
            </a:pPr>
            <a:r>
              <a:rPr lang="en-US" dirty="0"/>
              <a:t>Fall TIPS Adherence: 91%</a:t>
            </a:r>
          </a:p>
          <a:p>
            <a:pPr>
              <a:spcBef>
                <a:spcPts val="600"/>
              </a:spcBef>
              <a:spcAft>
                <a:spcPts val="600"/>
              </a:spcAft>
            </a:pPr>
            <a:r>
              <a:rPr lang="en-US" dirty="0"/>
              <a:t>Pre-Fall TIPS Fall Rate: 3.04</a:t>
            </a:r>
          </a:p>
          <a:p>
            <a:pPr>
              <a:spcBef>
                <a:spcPts val="600"/>
              </a:spcBef>
              <a:spcAft>
                <a:spcPts val="600"/>
              </a:spcAft>
            </a:pPr>
            <a:r>
              <a:rPr lang="en-US" dirty="0"/>
              <a:t>Post Fall TIPS Fall Rate: 3.10</a:t>
            </a:r>
          </a:p>
          <a:p>
            <a:pPr>
              <a:spcBef>
                <a:spcPts val="600"/>
              </a:spcBef>
              <a:spcAft>
                <a:spcPts val="600"/>
              </a:spcAft>
            </a:pPr>
            <a:r>
              <a:rPr lang="en-US" dirty="0"/>
              <a:t>Pre-Fall TIPS Injury Rate: .47</a:t>
            </a:r>
          </a:p>
          <a:p>
            <a:pPr>
              <a:spcBef>
                <a:spcPts val="600"/>
              </a:spcBef>
              <a:spcAft>
                <a:spcPts val="600"/>
              </a:spcAft>
            </a:pPr>
            <a:r>
              <a:rPr lang="en-US" dirty="0"/>
              <a:t>Post Fall TIPS Injury Rate: .31</a:t>
            </a:r>
          </a:p>
        </p:txBody>
      </p:sp>
      <p:graphicFrame>
        <p:nvGraphicFramePr>
          <p:cNvPr id="11" name="Chart 10"/>
          <p:cNvGraphicFramePr/>
          <p:nvPr/>
        </p:nvGraphicFramePr>
        <p:xfrm>
          <a:off x="3200400" y="3810000"/>
          <a:ext cx="5638800" cy="28384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7543799" cy="6858000"/>
          </a:xfrm>
          <a:prstGeom prst="rect">
            <a:avLst/>
          </a:prstGeom>
          <a:ln>
            <a:solidFill>
              <a:schemeClr val="tx1"/>
            </a:solidFill>
          </a:ln>
        </p:spPr>
      </p:pic>
    </p:spTree>
    <p:extLst>
      <p:ext uri="{BB962C8B-B14F-4D97-AF65-F5344CB8AC3E}">
        <p14:creationId xmlns:p14="http://schemas.microsoft.com/office/powerpoint/2010/main" val="2495474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25963"/>
          </a:xfrm>
        </p:spPr>
        <p:txBody>
          <a:bodyPr>
            <a:normAutofit fontScale="85000" lnSpcReduction="10000"/>
          </a:bodyPr>
          <a:lstStyle/>
          <a:p>
            <a:r>
              <a:rPr lang="en-US" dirty="0"/>
              <a:t>Patient falls are a common problem and can be prevented using the 3-step fall prevention process.</a:t>
            </a:r>
          </a:p>
          <a:p>
            <a:r>
              <a:rPr lang="en-US" dirty="0"/>
              <a:t>EHR clinical decision support can link patient-specific risk factors to interventions most  likely to prevent a fall.</a:t>
            </a:r>
          </a:p>
          <a:p>
            <a:r>
              <a:rPr lang="en-US" dirty="0"/>
              <a:t>Tools are available for use in clinical care to integrate the 3-step fall prevention process into the workflow.</a:t>
            </a:r>
          </a:p>
          <a:p>
            <a:r>
              <a:rPr lang="en-US" dirty="0"/>
              <a:t>Engaging patients and family in the 3-step fall prevention process ensures that they understand their risk factors and can play a role in ensuring that the fall prevention plan is implemented consistently.</a:t>
            </a:r>
          </a:p>
          <a:p>
            <a:endParaRPr lang="en-US" dirty="0"/>
          </a:p>
        </p:txBody>
      </p:sp>
      <p:sp>
        <p:nvSpPr>
          <p:cNvPr id="4" name="Slide Number Placeholder 3"/>
          <p:cNvSpPr>
            <a:spLocks noGrp="1"/>
          </p:cNvSpPr>
          <p:nvPr>
            <p:ph type="sldNum" sz="quarter" idx="12"/>
          </p:nvPr>
        </p:nvSpPr>
        <p:spPr/>
        <p:txBody>
          <a:bodyPr/>
          <a:lstStyle/>
          <a:p>
            <a:r>
              <a:rPr lang="en-US" dirty="0"/>
              <a:t>   </a:t>
            </a:r>
            <a:fld id="{638EF71E-A74D-4FD3-A0E3-BB01EF0A8039}" type="slidenum">
              <a:rPr lang="en-US" smtClean="0"/>
              <a:pPr/>
              <a:t>17</a:t>
            </a:fld>
            <a:endParaRPr lang="en-US" dirty="0"/>
          </a:p>
        </p:txBody>
      </p:sp>
      <p:sp>
        <p:nvSpPr>
          <p:cNvPr id="6" name="Rectangle 4"/>
          <p:cNvSpPr>
            <a:spLocks noGrp="1" noChangeArrowheads="1"/>
          </p:cNvSpPr>
          <p:nvPr>
            <p:ph type="title"/>
          </p:nvPr>
        </p:nvSpPr>
        <p:spPr>
          <a:xfrm>
            <a:off x="0" y="274638"/>
            <a:ext cx="9144000" cy="1143000"/>
          </a:xfrm>
        </p:spPr>
        <p:txBody>
          <a:bodyPr>
            <a:normAutofit fontScale="90000"/>
          </a:bodyPr>
          <a:lstStyle/>
          <a:p>
            <a:r>
              <a:rPr lang="en-US" dirty="0">
                <a:solidFill>
                  <a:schemeClr val="tx2"/>
                </a:solidFill>
              </a:rPr>
              <a:t>Fall Prevention in Acute Care Hospitals: </a:t>
            </a:r>
            <a:br>
              <a:rPr lang="en-US" dirty="0">
                <a:solidFill>
                  <a:schemeClr val="tx2"/>
                </a:solidFill>
              </a:rPr>
            </a:br>
            <a:r>
              <a:rPr lang="en-US" dirty="0">
                <a:solidFill>
                  <a:schemeClr val="tx2"/>
                </a:solidFill>
              </a:rPr>
              <a:t>The Evidence Circa 2018</a:t>
            </a:r>
          </a:p>
        </p:txBody>
      </p:sp>
    </p:spTree>
    <p:extLst>
      <p:ext uri="{BB962C8B-B14F-4D97-AF65-F5344CB8AC3E}">
        <p14:creationId xmlns:p14="http://schemas.microsoft.com/office/powerpoint/2010/main" val="1642124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295400"/>
            <a:ext cx="3657600" cy="525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b="1" dirty="0"/>
              <a:t>Brigham and Women’s Hospital</a:t>
            </a:r>
          </a:p>
          <a:p>
            <a:pPr algn="ctr"/>
            <a:endParaRPr lang="en-US" sz="300" dirty="0"/>
          </a:p>
          <a:p>
            <a:pPr algn="ctr"/>
            <a:r>
              <a:rPr lang="en-US" sz="1600" dirty="0"/>
              <a:t>David Bates</a:t>
            </a:r>
          </a:p>
          <a:p>
            <a:pPr algn="ctr"/>
            <a:r>
              <a:rPr lang="en-US" sz="1600" dirty="0"/>
              <a:t>Alex Businger</a:t>
            </a:r>
          </a:p>
          <a:p>
            <a:pPr algn="ctr"/>
            <a:r>
              <a:rPr lang="en-US" sz="1600" dirty="0"/>
              <a:t>Sarah Collins</a:t>
            </a:r>
          </a:p>
          <a:p>
            <a:pPr algn="ctr"/>
            <a:r>
              <a:rPr lang="en-US" sz="1600" dirty="0"/>
              <a:t>Brittany Couture</a:t>
            </a:r>
          </a:p>
          <a:p>
            <a:pPr algn="ctr"/>
            <a:r>
              <a:rPr lang="en-US" sz="1600" dirty="0"/>
              <a:t>Anuj Dalal </a:t>
            </a:r>
          </a:p>
          <a:p>
            <a:pPr algn="ctr"/>
            <a:r>
              <a:rPr lang="en-US" sz="1600" dirty="0"/>
              <a:t>Patricia Dykes</a:t>
            </a:r>
          </a:p>
          <a:p>
            <a:pPr algn="ctr"/>
            <a:r>
              <a:rPr lang="en-US" sz="1600" dirty="0"/>
              <a:t>Sarah Khorasani </a:t>
            </a:r>
          </a:p>
          <a:p>
            <a:pPr algn="ctr"/>
            <a:r>
              <a:rPr lang="en-US" sz="1600" dirty="0"/>
              <a:t>Lisa Lehmann</a:t>
            </a:r>
          </a:p>
          <a:p>
            <a:pPr algn="ctr"/>
            <a:r>
              <a:rPr lang="en-US" sz="1600" dirty="0"/>
              <a:t>Emily Leung</a:t>
            </a:r>
          </a:p>
          <a:p>
            <a:pPr algn="ctr"/>
            <a:r>
              <a:rPr lang="en-US" sz="1600" dirty="0"/>
              <a:t>Stuart Lipsitz</a:t>
            </a:r>
          </a:p>
          <a:p>
            <a:pPr algn="ctr"/>
            <a:r>
              <a:rPr lang="en-US" sz="1600" dirty="0"/>
              <a:t>Eli Mlaver</a:t>
            </a:r>
          </a:p>
          <a:p>
            <a:pPr algn="ctr"/>
            <a:r>
              <a:rPr lang="en-US" sz="1600" dirty="0"/>
              <a:t>Ronen Rozenblum </a:t>
            </a:r>
          </a:p>
          <a:p>
            <a:pPr algn="ctr"/>
            <a:r>
              <a:rPr lang="en-US" sz="1600" dirty="0"/>
              <a:t>Jeffrey Schnipper</a:t>
            </a:r>
          </a:p>
          <a:p>
            <a:pPr algn="ctr"/>
            <a:r>
              <a:rPr lang="en-US" sz="1600" dirty="0"/>
              <a:t>Kumiko Schnock</a:t>
            </a:r>
          </a:p>
          <a:p>
            <a:pPr algn="ctr">
              <a:spcBef>
                <a:spcPts val="600"/>
              </a:spcBef>
            </a:pPr>
            <a:r>
              <a:rPr lang="en-US" b="1" dirty="0"/>
              <a:t>Partners HealthCare</a:t>
            </a:r>
          </a:p>
          <a:p>
            <a:pPr algn="ctr"/>
            <a:r>
              <a:rPr lang="en-US" sz="1600" dirty="0"/>
              <a:t>Frank Chang</a:t>
            </a:r>
          </a:p>
          <a:p>
            <a:pPr algn="ctr"/>
            <a:r>
              <a:rPr lang="en-US" sz="1600" dirty="0"/>
              <a:t>Ramesh Bapanapalli </a:t>
            </a:r>
          </a:p>
          <a:p>
            <a:pPr algn="ctr"/>
            <a:r>
              <a:rPr lang="en-US" sz="1600" dirty="0"/>
              <a:t>Mohan Babu Ganasekaran </a:t>
            </a:r>
          </a:p>
          <a:p>
            <a:pPr algn="ctr"/>
            <a:r>
              <a:rPr lang="en-US" sz="1600" dirty="0"/>
              <a:t>Gennady Gorbovitsky</a:t>
            </a:r>
          </a:p>
        </p:txBody>
      </p:sp>
      <p:sp>
        <p:nvSpPr>
          <p:cNvPr id="6" name="Rounded Rectangle 5"/>
          <p:cNvSpPr/>
          <p:nvPr/>
        </p:nvSpPr>
        <p:spPr>
          <a:xfrm>
            <a:off x="5257800" y="1219200"/>
            <a:ext cx="3581400" cy="5410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p>
          <a:p>
            <a:pPr algn="ctr"/>
            <a:r>
              <a:rPr lang="en-US" sz="1600" dirty="0"/>
              <a:t>James Benneyan</a:t>
            </a:r>
          </a:p>
          <a:p>
            <a:pPr algn="ctr"/>
            <a:r>
              <a:rPr lang="en-US" sz="1600" dirty="0"/>
              <a:t>Corey Balint</a:t>
            </a:r>
          </a:p>
          <a:p>
            <a:pPr algn="ctr"/>
            <a:r>
              <a:rPr lang="en-US" sz="1600" dirty="0"/>
              <a:t>Jennifer Coppola</a:t>
            </a:r>
          </a:p>
          <a:p>
            <a:pPr algn="ctr"/>
            <a:r>
              <a:rPr lang="en-US" sz="1600" dirty="0"/>
              <a:t>Nicholas  Fasano</a:t>
            </a:r>
          </a:p>
          <a:p>
            <a:pPr algn="ctr"/>
            <a:r>
              <a:rPr lang="en-US" sz="1600" dirty="0"/>
              <a:t>Zachary Katsulis</a:t>
            </a:r>
          </a:p>
          <a:p>
            <a:pPr algn="ctr"/>
            <a:r>
              <a:rPr lang="en-US" sz="1600" dirty="0"/>
              <a:t>Meredith Clemmens</a:t>
            </a:r>
          </a:p>
          <a:p>
            <a:pPr algn="ctr"/>
            <a:r>
              <a:rPr lang="en-US" sz="1600" dirty="0"/>
              <a:t>Lindsey Baldo</a:t>
            </a:r>
          </a:p>
          <a:p>
            <a:pPr algn="ctr"/>
            <a:r>
              <a:rPr lang="en-US" sz="1600" dirty="0"/>
              <a:t>Awatef Ergai</a:t>
            </a:r>
          </a:p>
          <a:p>
            <a:pPr algn="ctr"/>
            <a:r>
              <a:rPr lang="en-US" sz="1600" dirty="0"/>
              <a:t>Dominic Breuer</a:t>
            </a:r>
          </a:p>
          <a:p>
            <a:pPr algn="ctr"/>
            <a:r>
              <a:rPr lang="en-US" sz="1600" dirty="0"/>
              <a:t>Jillian Hines</a:t>
            </a:r>
          </a:p>
          <a:p>
            <a:pPr algn="ctr"/>
            <a:r>
              <a:rPr lang="en-US" sz="1600" dirty="0"/>
              <a:t>Jessica Cleveland</a:t>
            </a:r>
          </a:p>
          <a:p>
            <a:pPr algn="ctr"/>
            <a:endParaRPr lang="en-US" dirty="0"/>
          </a:p>
          <a:p>
            <a:pPr algn="ctr"/>
            <a:endParaRPr lang="en-US" dirty="0"/>
          </a:p>
          <a:p>
            <a:pPr algn="ctr"/>
            <a:endParaRPr lang="en-US" dirty="0"/>
          </a:p>
        </p:txBody>
      </p:sp>
      <p:sp>
        <p:nvSpPr>
          <p:cNvPr id="7" name="Title 1"/>
          <p:cNvSpPr>
            <a:spLocks noGrp="1"/>
          </p:cNvSpPr>
          <p:nvPr>
            <p:ph type="title"/>
          </p:nvPr>
        </p:nvSpPr>
        <p:spPr>
          <a:xfrm>
            <a:off x="381000" y="152400"/>
            <a:ext cx="8305800" cy="838200"/>
          </a:xfrm>
        </p:spPr>
        <p:txBody>
          <a:bodyPr>
            <a:noAutofit/>
          </a:bodyPr>
          <a:lstStyle/>
          <a:p>
            <a:r>
              <a:rPr lang="en-US" sz="2800" dirty="0">
                <a:ea typeface="ＭＳ Ｐゴシック" pitchFamily="34" charset="-128"/>
              </a:rPr>
              <a:t>Thank You: BWH/NEU Patient Safety Learning Lab Team </a:t>
            </a:r>
          </a:p>
        </p:txBody>
      </p:sp>
      <p:sp>
        <p:nvSpPr>
          <p:cNvPr id="11" name="TextBox 10"/>
          <p:cNvSpPr txBox="1"/>
          <p:nvPr/>
        </p:nvSpPr>
        <p:spPr>
          <a:xfrm>
            <a:off x="5410200" y="1447800"/>
            <a:ext cx="3276600" cy="923326"/>
          </a:xfrm>
          <a:prstGeom prst="rect">
            <a:avLst/>
          </a:prstGeom>
          <a:noFill/>
        </p:spPr>
        <p:txBody>
          <a:bodyPr wrap="square" lIns="91435" tIns="45718" rIns="91435" bIns="45718" rtlCol="0">
            <a:spAutoFit/>
          </a:bodyPr>
          <a:lstStyle/>
          <a:p>
            <a:pPr algn="ctr"/>
            <a:r>
              <a:rPr lang="en-US" b="1" dirty="0">
                <a:solidFill>
                  <a:schemeClr val="lt1"/>
                </a:solidFill>
                <a:latin typeface="+mn-lt"/>
              </a:rPr>
              <a:t>Northeastern Institute of Healthcare Systems Engineering </a:t>
            </a:r>
          </a:p>
          <a:p>
            <a:pPr algn="ctr"/>
            <a:endParaRPr lang="en-US" dirty="0"/>
          </a:p>
        </p:txBody>
      </p:sp>
      <p:sp>
        <p:nvSpPr>
          <p:cNvPr id="8" name="Rounded Rectangle 7"/>
          <p:cNvSpPr/>
          <p:nvPr/>
        </p:nvSpPr>
        <p:spPr>
          <a:xfrm>
            <a:off x="2971800" y="2599726"/>
            <a:ext cx="3124200" cy="2937474"/>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600" b="1" dirty="0"/>
              <a:t>Patient-centered Fall Prevention</a:t>
            </a:r>
          </a:p>
          <a:p>
            <a:pPr algn="ctr"/>
            <a:r>
              <a:rPr lang="en-US" sz="1400" dirty="0"/>
              <a:t>Patricia Dykes</a:t>
            </a:r>
          </a:p>
          <a:p>
            <a:pPr algn="ctr"/>
            <a:r>
              <a:rPr lang="en-US" sz="1400" dirty="0"/>
              <a:t>Megan Duckworth</a:t>
            </a:r>
          </a:p>
          <a:p>
            <a:pPr algn="ctr"/>
            <a:r>
              <a:rPr lang="en-US" sz="1400" dirty="0"/>
              <a:t>Srijesa Khasnabish</a:t>
            </a:r>
          </a:p>
          <a:p>
            <a:pPr algn="ctr"/>
            <a:r>
              <a:rPr lang="en-US" sz="1400" dirty="0"/>
              <a:t>Emily Leung</a:t>
            </a:r>
          </a:p>
          <a:p>
            <a:pPr algn="ctr"/>
            <a:r>
              <a:rPr lang="en-US" sz="1400" dirty="0"/>
              <a:t>Awatef Ergai</a:t>
            </a:r>
            <a:br>
              <a:rPr lang="en-US" sz="1400" dirty="0"/>
            </a:br>
            <a:r>
              <a:rPr lang="en-US" sz="1400" dirty="0"/>
              <a:t>Jillian Hines</a:t>
            </a:r>
          </a:p>
          <a:p>
            <a:pPr algn="ctr"/>
            <a:r>
              <a:rPr lang="en-US" sz="1400" dirty="0"/>
              <a:t>Zachary Katsulis</a:t>
            </a:r>
          </a:p>
          <a:p>
            <a:pPr algn="ctr"/>
            <a:r>
              <a:rPr lang="en-US" sz="1400" dirty="0"/>
              <a:t>Ramesh Bapanapalli </a:t>
            </a:r>
          </a:p>
          <a:p>
            <a:pPr algn="ctr"/>
            <a:r>
              <a:rPr lang="en-US" sz="1400" dirty="0"/>
              <a:t>Mohan Babu Ganasekaran</a:t>
            </a:r>
          </a:p>
          <a:p>
            <a:pPr algn="ctr"/>
            <a:r>
              <a:rPr lang="en-US" sz="1400" dirty="0"/>
              <a:t>Jason Adelman</a:t>
            </a:r>
          </a:p>
          <a:p>
            <a:pPr algn="ctr"/>
            <a:r>
              <a:rPr lang="en-US" sz="1400" dirty="0"/>
              <a:t>Maureen Scanlan</a:t>
            </a:r>
          </a:p>
        </p:txBody>
      </p:sp>
      <p:sp>
        <p:nvSpPr>
          <p:cNvPr id="9" name="Rounded Rectangle 8"/>
          <p:cNvSpPr/>
          <p:nvPr/>
        </p:nvSpPr>
        <p:spPr>
          <a:xfrm>
            <a:off x="3596640" y="838200"/>
            <a:ext cx="1737360" cy="13843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p>
        </p:txBody>
      </p:sp>
      <p:pic>
        <p:nvPicPr>
          <p:cNvPr id="10" name="Picture 2" descr="C:\Users\wl930\Desktop\Capture.JPG"/>
          <p:cNvPicPr>
            <a:picLocks noChangeAspect="1" noChangeArrowheads="1"/>
          </p:cNvPicPr>
          <p:nvPr/>
        </p:nvPicPr>
        <p:blipFill>
          <a:blip r:embed="rId3" cstate="print"/>
          <a:srcRect/>
          <a:stretch>
            <a:fillRect/>
          </a:stretch>
        </p:blipFill>
        <p:spPr bwMode="auto">
          <a:xfrm>
            <a:off x="3749040" y="914400"/>
            <a:ext cx="1463040" cy="103632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457200" y="990600"/>
            <a:ext cx="8382000" cy="1323435"/>
          </a:xfrm>
          <a:prstGeom prst="rect">
            <a:avLst/>
          </a:prstGeom>
          <a:noFill/>
          <a:ln w="9525">
            <a:noFill/>
            <a:miter lim="800000"/>
            <a:headEnd/>
            <a:tailEnd/>
          </a:ln>
        </p:spPr>
        <p:txBody>
          <a:bodyPr wrap="square" lIns="91435" tIns="45718" rIns="91435" bIns="45718">
            <a:spAutoFit/>
          </a:bodyPr>
          <a:lstStyle/>
          <a:p>
            <a:pPr eaLnBrk="0" hangingPunct="0"/>
            <a:r>
              <a:rPr lang="en-US" sz="4000" b="1" dirty="0">
                <a:solidFill>
                  <a:schemeClr val="tx2"/>
                </a:solidFill>
                <a:latin typeface="+mn-lt"/>
              </a:rPr>
              <a:t>Components of an Evidence-based Fall Prevention Program</a:t>
            </a:r>
          </a:p>
        </p:txBody>
      </p:sp>
      <p:pic>
        <p:nvPicPr>
          <p:cNvPr id="5128" name="Picture 1033" descr="walker_sm"/>
          <p:cNvPicPr>
            <a:picLocks noChangeAspect="1" noChangeArrowheads="1"/>
          </p:cNvPicPr>
          <p:nvPr/>
        </p:nvPicPr>
        <p:blipFill>
          <a:blip r:embed="rId3" cstate="print"/>
          <a:srcRect/>
          <a:stretch>
            <a:fillRect/>
          </a:stretch>
        </p:blipFill>
        <p:spPr bwMode="auto">
          <a:xfrm>
            <a:off x="1143000" y="2743199"/>
            <a:ext cx="6019800" cy="3298349"/>
          </a:xfrm>
          <a:prstGeom prst="rect">
            <a:avLst/>
          </a:prstGeom>
          <a:noFill/>
          <a:ln w="9525">
            <a:solidFill>
              <a:schemeClr val="tx1"/>
            </a:solidFill>
            <a:miter lim="800000"/>
            <a:headEnd/>
            <a:tailEnd/>
          </a:ln>
        </p:spPr>
      </p:pic>
      <p:pic>
        <p:nvPicPr>
          <p:cNvPr id="10" name="Picture 7" descr="BWH_logo"/>
          <p:cNvPicPr>
            <a:picLocks noChangeAspect="1" noChangeArrowheads="1"/>
          </p:cNvPicPr>
          <p:nvPr/>
        </p:nvPicPr>
        <p:blipFill>
          <a:blip r:embed="rId4" cstate="print"/>
          <a:srcRect/>
          <a:stretch>
            <a:fillRect/>
          </a:stretch>
        </p:blipFill>
        <p:spPr bwMode="auto">
          <a:xfrm>
            <a:off x="7162800" y="106362"/>
            <a:ext cx="493713" cy="579438"/>
          </a:xfrm>
          <a:prstGeom prst="rect">
            <a:avLst/>
          </a:prstGeom>
          <a:noFill/>
          <a:ln w="9525">
            <a:noFill/>
            <a:miter lim="800000"/>
            <a:headEnd/>
            <a:tailEnd/>
          </a:ln>
        </p:spPr>
      </p:pic>
      <p:pic>
        <p:nvPicPr>
          <p:cNvPr id="11" name="Picture 14" descr="phs logo"/>
          <p:cNvPicPr>
            <a:picLocks noChangeAspect="1" noChangeArrowheads="1"/>
          </p:cNvPicPr>
          <p:nvPr/>
        </p:nvPicPr>
        <p:blipFill>
          <a:blip r:embed="rId5" cstate="print"/>
          <a:srcRect/>
          <a:stretch>
            <a:fillRect/>
          </a:stretch>
        </p:blipFill>
        <p:spPr bwMode="auto">
          <a:xfrm>
            <a:off x="7769225" y="106362"/>
            <a:ext cx="1298575" cy="576263"/>
          </a:xfrm>
          <a:prstGeom prst="rect">
            <a:avLst/>
          </a:prstGeom>
          <a:noFill/>
          <a:ln w="9525">
            <a:noFill/>
            <a:miter lim="800000"/>
            <a:headEnd/>
            <a:tailEnd/>
          </a:ln>
        </p:spPr>
      </p:pic>
      <p:pic>
        <p:nvPicPr>
          <p:cNvPr id="12" name="Picture 15" descr="hms logo"/>
          <p:cNvPicPr>
            <a:picLocks noChangeAspect="1" noChangeArrowheads="1"/>
          </p:cNvPicPr>
          <p:nvPr/>
        </p:nvPicPr>
        <p:blipFill>
          <a:blip r:embed="rId6" cstate="print"/>
          <a:srcRect/>
          <a:stretch>
            <a:fillRect/>
          </a:stretch>
        </p:blipFill>
        <p:spPr bwMode="auto">
          <a:xfrm>
            <a:off x="6553199" y="106362"/>
            <a:ext cx="552450" cy="57150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Overview</a:t>
            </a:r>
          </a:p>
        </p:txBody>
      </p:sp>
      <p:sp>
        <p:nvSpPr>
          <p:cNvPr id="3" name="Content Placeholder 2"/>
          <p:cNvSpPr>
            <a:spLocks noGrp="1"/>
          </p:cNvSpPr>
          <p:nvPr>
            <p:ph sz="half" idx="1"/>
          </p:nvPr>
        </p:nvSpPr>
        <p:spPr>
          <a:xfrm>
            <a:off x="457200" y="1600200"/>
            <a:ext cx="4114800" cy="4800600"/>
          </a:xfrm>
        </p:spPr>
        <p:txBody>
          <a:bodyPr>
            <a:normAutofit lnSpcReduction="10000"/>
          </a:bodyPr>
          <a:lstStyle/>
          <a:p>
            <a:pPr marL="514350" lvl="0" indent="-514350">
              <a:buFont typeface="+mj-lt"/>
              <a:buAutoNum type="arabicPeriod"/>
            </a:pPr>
            <a:r>
              <a:rPr lang="en-US" dirty="0"/>
              <a:t>Describe the extent of the problem of patient falls</a:t>
            </a:r>
          </a:p>
          <a:p>
            <a:pPr marL="514350" lvl="0" indent="-514350">
              <a:buFont typeface="+mj-lt"/>
              <a:buAutoNum type="arabicPeriod"/>
            </a:pPr>
            <a:r>
              <a:rPr lang="en-US" dirty="0"/>
              <a:t>Discuss the components of an evidence-based fall prevention program using Fall TIPS as a model</a:t>
            </a:r>
          </a:p>
          <a:p>
            <a:pPr marL="473529" indent="-457200">
              <a:spcBef>
                <a:spcPts val="0"/>
              </a:spcBef>
            </a:pPr>
            <a:r>
              <a:rPr lang="en-US" dirty="0"/>
              <a:t>Discuss roll-out of Fall TIPS</a:t>
            </a:r>
          </a:p>
        </p:txBody>
      </p:sp>
      <p:graphicFrame>
        <p:nvGraphicFramePr>
          <p:cNvPr id="1026" name="Object 2"/>
          <p:cNvGraphicFramePr>
            <a:graphicFrameLocks noChangeAspect="1"/>
          </p:cNvGraphicFramePr>
          <p:nvPr/>
        </p:nvGraphicFramePr>
        <p:xfrm>
          <a:off x="5105400" y="1676400"/>
          <a:ext cx="3249612" cy="4446588"/>
        </p:xfrm>
        <a:graphic>
          <a:graphicData uri="http://schemas.openxmlformats.org/presentationml/2006/ole">
            <mc:AlternateContent xmlns:mc="http://schemas.openxmlformats.org/markup-compatibility/2006">
              <mc:Choice xmlns:v="urn:schemas-microsoft-com:vml" Requires="v">
                <p:oleObj spid="_x0000_s1109" name="Bitmap Image" r:id="rId4" imgW="2685714" imgH="3677163" progId="PBrush">
                  <p:embed/>
                </p:oleObj>
              </mc:Choice>
              <mc:Fallback>
                <p:oleObj name="Bitmap Image" r:id="rId4" imgW="2685714" imgH="3677163"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676400"/>
                        <a:ext cx="3249612" cy="4446588"/>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128736" y="2743200"/>
            <a:ext cx="738664" cy="3352799"/>
          </a:xfrm>
          <a:prstGeom prst="rect">
            <a:avLst/>
          </a:prstGeom>
          <a:solidFill>
            <a:schemeClr val="bg1">
              <a:alpha val="48000"/>
            </a:schemeClr>
          </a:solidFill>
        </p:spPr>
        <p:txBody>
          <a:bodyPr vert="vert" wrap="square" rtlCol="0">
            <a:spAutoFit/>
          </a:bodyPr>
          <a:lstStyle/>
          <a:p>
            <a:r>
              <a:rPr lang="en-US" sz="3600" b="1" dirty="0"/>
              <a:t>   Patient Falls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p:txBody>
          <a:bodyPr>
            <a:normAutofit fontScale="90000"/>
          </a:bodyPr>
          <a:lstStyle/>
          <a:p>
            <a:r>
              <a:rPr lang="en-US" dirty="0"/>
              <a:t>Components of an Evidence-based Fall Prevention Program</a:t>
            </a:r>
          </a:p>
        </p:txBody>
      </p:sp>
      <p:sp>
        <p:nvSpPr>
          <p:cNvPr id="130" name="Shape 130"/>
          <p:cNvSpPr>
            <a:spLocks noGrp="1"/>
          </p:cNvSpPr>
          <p:nvPr>
            <p:ph idx="1"/>
          </p:nvPr>
        </p:nvSpPr>
        <p:spPr/>
        <p:txBody>
          <a:bodyPr>
            <a:normAutofit fontScale="92500" lnSpcReduction="20000"/>
          </a:bodyPr>
          <a:lstStyle/>
          <a:p>
            <a:r>
              <a:rPr lang="en-US" dirty="0"/>
              <a:t>Universal fall precautions</a:t>
            </a:r>
          </a:p>
          <a:p>
            <a:r>
              <a:rPr lang="en-US" dirty="0"/>
              <a:t>3-Step Fall Prevention Process:</a:t>
            </a:r>
          </a:p>
          <a:p>
            <a:pPr marL="1371600" lvl="2" indent="-457200">
              <a:buFont typeface="+mj-lt"/>
              <a:buAutoNum type="arabicPeriod"/>
            </a:pPr>
            <a:r>
              <a:rPr lang="en-US" dirty="0"/>
              <a:t>Fall risk assessment</a:t>
            </a:r>
          </a:p>
          <a:p>
            <a:pPr marL="1371600" lvl="2" indent="-457200">
              <a:buFont typeface="+mj-lt"/>
              <a:buAutoNum type="arabicPeriod"/>
            </a:pPr>
            <a:r>
              <a:rPr lang="en-US" dirty="0"/>
              <a:t>Tailored fall prevention care planning</a:t>
            </a:r>
          </a:p>
          <a:p>
            <a:pPr marL="1371600" lvl="2" indent="-457200">
              <a:buFont typeface="+mj-lt"/>
              <a:buAutoNum type="arabicPeriod"/>
            </a:pPr>
            <a:r>
              <a:rPr lang="en-US" dirty="0"/>
              <a:t>Consistent implementation of the tailored care plan</a:t>
            </a:r>
          </a:p>
          <a:p>
            <a:r>
              <a:rPr lang="en-US" dirty="0"/>
              <a:t>Post fall management strategy</a:t>
            </a:r>
          </a:p>
          <a:p>
            <a:r>
              <a:rPr lang="en-US" dirty="0"/>
              <a:t>Implementation strategies</a:t>
            </a:r>
          </a:p>
          <a:p>
            <a:pPr lvl="1"/>
            <a:r>
              <a:rPr lang="en-US" dirty="0"/>
              <a:t>Unit-based champions</a:t>
            </a:r>
          </a:p>
          <a:p>
            <a:pPr lvl="1"/>
            <a:r>
              <a:rPr lang="en-US" dirty="0"/>
              <a:t>Competency</a:t>
            </a:r>
          </a:p>
          <a:p>
            <a:pPr lvl="1"/>
            <a:r>
              <a:rPr lang="en-US" dirty="0"/>
              <a:t>Continuous quality improvement strategies</a:t>
            </a:r>
          </a:p>
          <a:p>
            <a:pPr lvl="2"/>
            <a:r>
              <a:rPr lang="en-US" dirty="0"/>
              <a:t>Peer coaching</a:t>
            </a:r>
          </a:p>
          <a:p>
            <a:pPr lvl="1"/>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falls</a:t>
            </a:r>
          </a:p>
        </p:txBody>
      </p:sp>
      <p:sp>
        <p:nvSpPr>
          <p:cNvPr id="5" name="Text Placeholder 4"/>
          <p:cNvSpPr>
            <a:spLocks noGrp="1"/>
          </p:cNvSpPr>
          <p:nvPr>
            <p:ph type="body" idx="1"/>
          </p:nvPr>
        </p:nvSpPr>
        <p:spPr/>
        <p:txBody>
          <a:bodyPr/>
          <a:lstStyle/>
          <a:p>
            <a:r>
              <a:rPr lang="en-US" dirty="0"/>
              <a:t>Evidence-based Fall Prevention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t>Types of Falls and How to Prevent Them</a:t>
            </a:r>
            <a:endParaRPr lang="en-US" sz="3300" dirty="0"/>
          </a:p>
        </p:txBody>
      </p:sp>
      <p:sp>
        <p:nvSpPr>
          <p:cNvPr id="3" name="Text Placeholder 2"/>
          <p:cNvSpPr>
            <a:spLocks noGrp="1"/>
          </p:cNvSpPr>
          <p:nvPr>
            <p:ph idx="1"/>
          </p:nvPr>
        </p:nvSpPr>
        <p:spPr>
          <a:xfrm>
            <a:off x="457200" y="1523999"/>
            <a:ext cx="8229600" cy="5181601"/>
          </a:xfrm>
        </p:spPr>
        <p:txBody>
          <a:bodyPr>
            <a:normAutofit/>
          </a:bodyPr>
          <a:lstStyle/>
          <a:p>
            <a:pPr>
              <a:buNone/>
            </a:pPr>
            <a:r>
              <a:rPr lang="en-US" b="1" dirty="0"/>
              <a:t>Accidental falls:</a:t>
            </a:r>
            <a:endParaRPr lang="en-US" dirty="0"/>
          </a:p>
          <a:p>
            <a:pPr marL="338138" lvl="1" indent="-325438">
              <a:buFont typeface="Arial"/>
              <a:buChar char="•"/>
            </a:pPr>
            <a:r>
              <a:rPr lang="en-US" dirty="0"/>
              <a:t>Occur in those who have no risks for falling </a:t>
            </a:r>
          </a:p>
          <a:p>
            <a:pPr marL="338138" lvl="1" indent="-325438">
              <a:buFont typeface="Arial"/>
              <a:buChar char="•"/>
            </a:pPr>
            <a:r>
              <a:rPr lang="en-US" dirty="0"/>
              <a:t>Usually caused by environmental hazard/error in judgment</a:t>
            </a:r>
          </a:p>
          <a:p>
            <a:pPr marL="338138" lvl="1" indent="-325438">
              <a:buFont typeface="Arial"/>
              <a:buChar char="•"/>
            </a:pPr>
            <a:r>
              <a:rPr lang="en-US" dirty="0"/>
              <a:t>14% of falls</a:t>
            </a:r>
          </a:p>
        </p:txBody>
      </p:sp>
      <p:sp>
        <p:nvSpPr>
          <p:cNvPr id="4" name="TextBox 3"/>
          <p:cNvSpPr txBox="1"/>
          <p:nvPr/>
        </p:nvSpPr>
        <p:spPr>
          <a:xfrm>
            <a:off x="342900" y="6519448"/>
            <a:ext cx="84582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fontAlgn="auto" latinLnBrk="1" hangingPunct="0">
              <a:spcBef>
                <a:spcPts val="0"/>
              </a:spcBef>
              <a:spcAft>
                <a:spcPts val="0"/>
              </a:spcAft>
            </a:pPr>
            <a:r>
              <a:rPr lang="en-US" sz="1600" b="1" kern="0" dirty="0">
                <a:solidFill>
                  <a:srgbClr val="000000"/>
                </a:solidFill>
                <a:latin typeface="Calibri"/>
                <a:ea typeface="Calibri"/>
                <a:cs typeface="Calibri"/>
                <a:sym typeface="Calibri"/>
              </a:rPr>
              <a:t>Source: </a:t>
            </a:r>
            <a:r>
              <a:rPr lang="en-US" sz="1600" kern="0" dirty="0">
                <a:solidFill>
                  <a:sysClr val="windowText" lastClr="000000"/>
                </a:solidFill>
                <a:latin typeface="Calibri"/>
                <a:sym typeface="Calibri"/>
              </a:rPr>
              <a:t>Morse, J.M. (2009). </a:t>
            </a:r>
            <a:r>
              <a:rPr lang="en-US" sz="1600" i="1" kern="0" dirty="0">
                <a:solidFill>
                  <a:sysClr val="windowText" lastClr="000000"/>
                </a:solidFill>
                <a:latin typeface="Calibri"/>
                <a:sym typeface="Calibri"/>
              </a:rPr>
              <a:t>Preventing patient falls. </a:t>
            </a:r>
            <a:r>
              <a:rPr lang="en-US" sz="1600" kern="0" dirty="0">
                <a:solidFill>
                  <a:sysClr val="windowText" lastClr="000000"/>
                </a:solidFill>
                <a:latin typeface="Calibri"/>
                <a:sym typeface="Calibri"/>
              </a:rPr>
              <a:t>(2nd </a:t>
            </a:r>
            <a:r>
              <a:rPr lang="en-US" sz="1600" kern="0" dirty="0" err="1">
                <a:solidFill>
                  <a:sysClr val="windowText" lastClr="000000"/>
                </a:solidFill>
                <a:latin typeface="Calibri"/>
                <a:sym typeface="Calibri"/>
              </a:rPr>
              <a:t>ed</a:t>
            </a:r>
            <a:r>
              <a:rPr lang="en-US" sz="1600" kern="0" dirty="0">
                <a:solidFill>
                  <a:sysClr val="windowText" lastClr="000000"/>
                </a:solidFill>
                <a:latin typeface="Calibri"/>
                <a:sym typeface="Calibri"/>
              </a:rPr>
              <a:t>). New York: Springer. Published, 2009.</a:t>
            </a:r>
            <a:r>
              <a:rPr lang="en-US" sz="1600" kern="0" dirty="0">
                <a:solidFill>
                  <a:srgbClr val="000000"/>
                </a:solidFill>
                <a:latin typeface="Calibri"/>
                <a:ea typeface="Calibri"/>
                <a:cs typeface="Calibri"/>
                <a:sym typeface="Calibri"/>
              </a:rPr>
              <a:t> </a:t>
            </a:r>
          </a:p>
        </p:txBody>
      </p:sp>
      <p:sp>
        <p:nvSpPr>
          <p:cNvPr id="5" name="Rounded Rectangle 4"/>
          <p:cNvSpPr/>
          <p:nvPr/>
        </p:nvSpPr>
        <p:spPr>
          <a:xfrm>
            <a:off x="571500" y="5257800"/>
            <a:ext cx="8001000" cy="646983"/>
          </a:xfrm>
          <a:prstGeom prst="roundRect">
            <a:avLst/>
          </a:prstGeom>
          <a:solidFill>
            <a:schemeClr val="accent5">
              <a:lumMod val="75000"/>
            </a:schemeClr>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lvl="1" algn="ctr" fontAlgn="auto" latinLnBrk="1" hangingPunct="0">
              <a:spcBef>
                <a:spcPts val="0"/>
              </a:spcBef>
              <a:spcAft>
                <a:spcPts val="0"/>
              </a:spcAft>
            </a:pPr>
            <a:r>
              <a:rPr lang="en-US" sz="3200" kern="0" dirty="0">
                <a:solidFill>
                  <a:sysClr val="windowText" lastClr="000000"/>
                </a:solidFill>
                <a:latin typeface="Calibri"/>
                <a:sym typeface="Calibri"/>
              </a:rPr>
              <a:t>Prevented through universal fall precautions</a:t>
            </a:r>
            <a:endParaRPr lang="en-US" sz="2400" kern="0" dirty="0">
              <a:solidFill>
                <a:srgbClr val="000000"/>
              </a:solidFill>
              <a:latin typeface="Calibri"/>
              <a:ea typeface="Calibri"/>
              <a:cs typeface="Calibri"/>
              <a:sym typeface="Calibri"/>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r>
              <a:rPr lang="en-US" sz="2900" b="1" dirty="0"/>
              <a:t>Types of Falls, cont.</a:t>
            </a:r>
            <a:endParaRPr lang="en-US" sz="2900" dirty="0"/>
          </a:p>
        </p:txBody>
      </p:sp>
      <p:sp>
        <p:nvSpPr>
          <p:cNvPr id="3" name="Text Placeholder 2"/>
          <p:cNvSpPr>
            <a:spLocks noGrp="1"/>
          </p:cNvSpPr>
          <p:nvPr>
            <p:ph idx="1"/>
          </p:nvPr>
        </p:nvSpPr>
        <p:spPr>
          <a:xfrm>
            <a:off x="457200" y="1219200"/>
            <a:ext cx="8229600" cy="4525963"/>
          </a:xfrm>
        </p:spPr>
        <p:txBody>
          <a:bodyPr>
            <a:normAutofit/>
          </a:bodyPr>
          <a:lstStyle/>
          <a:p>
            <a:pPr>
              <a:buNone/>
            </a:pPr>
            <a:r>
              <a:rPr lang="en-US" b="1" dirty="0"/>
              <a:t>Anticipated physiological falls:</a:t>
            </a:r>
            <a:endParaRPr lang="en-US" dirty="0"/>
          </a:p>
          <a:p>
            <a:pPr marL="325438" lvl="1" indent="-325438">
              <a:buFont typeface="Arial"/>
              <a:buChar char="•"/>
            </a:pPr>
            <a:r>
              <a:rPr lang="en-US" dirty="0"/>
              <a:t>Occur in those who have risk for falling</a:t>
            </a:r>
          </a:p>
          <a:p>
            <a:pPr marL="325438" lvl="1" indent="-325438">
              <a:buFont typeface="Arial"/>
              <a:buChar char="•"/>
            </a:pPr>
            <a:r>
              <a:rPr lang="en-US" dirty="0"/>
              <a:t>MFS includes 6 items that can predict this type of fall. </a:t>
            </a:r>
          </a:p>
          <a:p>
            <a:pPr marL="325438" lvl="1" indent="-325438">
              <a:buFont typeface="Arial"/>
              <a:buChar char="•"/>
            </a:pPr>
            <a:r>
              <a:rPr lang="en-US" dirty="0"/>
              <a:t>78% of falls</a:t>
            </a:r>
          </a:p>
          <a:p>
            <a:pPr lvl="1"/>
            <a:endParaRPr lang="en-US" dirty="0"/>
          </a:p>
          <a:p>
            <a:pPr lvl="1">
              <a:buNone/>
            </a:pPr>
            <a:endParaRPr lang="en-US" dirty="0"/>
          </a:p>
          <a:p>
            <a:endParaRPr lang="en-US" dirty="0"/>
          </a:p>
        </p:txBody>
      </p:sp>
      <p:sp>
        <p:nvSpPr>
          <p:cNvPr id="4" name="TextBox 3"/>
          <p:cNvSpPr txBox="1"/>
          <p:nvPr/>
        </p:nvSpPr>
        <p:spPr>
          <a:xfrm>
            <a:off x="342900" y="6519448"/>
            <a:ext cx="84582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fontAlgn="auto" latinLnBrk="1" hangingPunct="0">
              <a:spcBef>
                <a:spcPts val="0"/>
              </a:spcBef>
              <a:spcAft>
                <a:spcPts val="0"/>
              </a:spcAft>
            </a:pPr>
            <a:r>
              <a:rPr lang="en-US" sz="1600" b="1" kern="0" dirty="0">
                <a:solidFill>
                  <a:srgbClr val="000000"/>
                </a:solidFill>
                <a:latin typeface="Calibri"/>
                <a:ea typeface="Calibri"/>
                <a:cs typeface="Calibri"/>
                <a:sym typeface="Calibri"/>
              </a:rPr>
              <a:t>Source: </a:t>
            </a:r>
            <a:r>
              <a:rPr lang="en-US" sz="1600" kern="0" dirty="0">
                <a:solidFill>
                  <a:sysClr val="windowText" lastClr="000000"/>
                </a:solidFill>
                <a:latin typeface="Calibri"/>
                <a:sym typeface="Calibri"/>
              </a:rPr>
              <a:t>Morse, J.M. (2009). </a:t>
            </a:r>
            <a:r>
              <a:rPr lang="en-US" sz="1600" i="1" kern="0" dirty="0">
                <a:solidFill>
                  <a:sysClr val="windowText" lastClr="000000"/>
                </a:solidFill>
                <a:latin typeface="Calibri"/>
                <a:sym typeface="Calibri"/>
              </a:rPr>
              <a:t>Preventing patient falls</a:t>
            </a:r>
            <a:r>
              <a:rPr lang="en-US" sz="1600" kern="0" dirty="0">
                <a:solidFill>
                  <a:sysClr val="windowText" lastClr="000000"/>
                </a:solidFill>
                <a:latin typeface="Calibri"/>
                <a:sym typeface="Calibri"/>
              </a:rPr>
              <a:t>. (2nd </a:t>
            </a:r>
            <a:r>
              <a:rPr lang="en-US" sz="1600" kern="0" dirty="0" err="1">
                <a:solidFill>
                  <a:sysClr val="windowText" lastClr="000000"/>
                </a:solidFill>
                <a:latin typeface="Calibri"/>
                <a:sym typeface="Calibri"/>
              </a:rPr>
              <a:t>ed</a:t>
            </a:r>
            <a:r>
              <a:rPr lang="en-US" sz="1600" kern="0" dirty="0">
                <a:solidFill>
                  <a:sysClr val="windowText" lastClr="000000"/>
                </a:solidFill>
                <a:latin typeface="Calibri"/>
                <a:sym typeface="Calibri"/>
              </a:rPr>
              <a:t>). New York: Springer. Published, 2009.</a:t>
            </a:r>
            <a:r>
              <a:rPr lang="en-US" sz="1600" kern="0" dirty="0">
                <a:solidFill>
                  <a:srgbClr val="000000"/>
                </a:solidFill>
                <a:latin typeface="Calibri"/>
                <a:ea typeface="Calibri"/>
                <a:cs typeface="Calibri"/>
                <a:sym typeface="Calibri"/>
              </a:rPr>
              <a:t> </a:t>
            </a:r>
          </a:p>
        </p:txBody>
      </p:sp>
      <p:sp>
        <p:nvSpPr>
          <p:cNvPr id="5" name="Rounded Rectangle 4"/>
          <p:cNvSpPr/>
          <p:nvPr/>
        </p:nvSpPr>
        <p:spPr>
          <a:xfrm>
            <a:off x="647700" y="4267200"/>
            <a:ext cx="7848600" cy="1736643"/>
          </a:xfrm>
          <a:prstGeom prst="roundRect">
            <a:avLst/>
          </a:prstGeom>
          <a:solidFill>
            <a:schemeClr val="accent5">
              <a:lumMod val="75000"/>
            </a:schemeClr>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lvl="1" algn="ctr" fontAlgn="auto" latinLnBrk="1" hangingPunct="0">
              <a:spcBef>
                <a:spcPts val="0"/>
              </a:spcBef>
              <a:spcAft>
                <a:spcPts val="0"/>
              </a:spcAft>
            </a:pPr>
            <a:r>
              <a:rPr lang="en-US" sz="3200" kern="0" dirty="0">
                <a:solidFill>
                  <a:sysClr val="windowText" lastClr="000000"/>
                </a:solidFill>
                <a:latin typeface="Calibri"/>
                <a:sym typeface="Calibri"/>
              </a:rPr>
              <a:t>Prevented through fall risk assessment using validated tool and tailored care planning/ </a:t>
            </a:r>
          </a:p>
          <a:p>
            <a:pPr marL="0" lvl="1" algn="ctr" fontAlgn="auto" latinLnBrk="1" hangingPunct="0">
              <a:spcBef>
                <a:spcPts val="0"/>
              </a:spcBef>
              <a:spcAft>
                <a:spcPts val="0"/>
              </a:spcAft>
            </a:pPr>
            <a:r>
              <a:rPr lang="en-US" sz="3200" kern="0" dirty="0">
                <a:solidFill>
                  <a:sysClr val="windowText" lastClr="000000"/>
                </a:solidFill>
                <a:latin typeface="Calibri"/>
                <a:sym typeface="Calibri"/>
              </a:rPr>
              <a:t>interventions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r>
              <a:rPr lang="en-US" sz="2900" b="1" dirty="0"/>
              <a:t>Types of Falls, cont.</a:t>
            </a:r>
            <a:endParaRPr lang="en-US" sz="2900" dirty="0"/>
          </a:p>
        </p:txBody>
      </p:sp>
      <p:sp>
        <p:nvSpPr>
          <p:cNvPr id="3" name="Text Placeholder 2"/>
          <p:cNvSpPr>
            <a:spLocks noGrp="1"/>
          </p:cNvSpPr>
          <p:nvPr>
            <p:ph idx="1"/>
          </p:nvPr>
        </p:nvSpPr>
        <p:spPr>
          <a:xfrm>
            <a:off x="457200" y="990599"/>
            <a:ext cx="8229600" cy="5334001"/>
          </a:xfrm>
        </p:spPr>
        <p:txBody>
          <a:bodyPr>
            <a:normAutofit/>
          </a:bodyPr>
          <a:lstStyle/>
          <a:p>
            <a:pPr>
              <a:buNone/>
            </a:pPr>
            <a:r>
              <a:rPr lang="en-US" b="1" dirty="0"/>
              <a:t>Unanticipated physiological falls:</a:t>
            </a:r>
            <a:endParaRPr lang="en-US" dirty="0"/>
          </a:p>
          <a:p>
            <a:pPr marL="325438" lvl="1" indent="-325438">
              <a:buFont typeface="Arial"/>
              <a:buChar char="•"/>
            </a:pPr>
            <a:r>
              <a:rPr lang="en-US" dirty="0"/>
              <a:t>Occur in those who have no risks for falling </a:t>
            </a:r>
          </a:p>
          <a:p>
            <a:pPr marL="325438" lvl="1" indent="-325438">
              <a:buFont typeface="Arial"/>
              <a:buChar char="•"/>
            </a:pPr>
            <a:r>
              <a:rPr lang="en-US" dirty="0"/>
              <a:t>Caused by physiologic changes </a:t>
            </a:r>
          </a:p>
          <a:p>
            <a:pPr marL="674688" lvl="1" indent="-325438">
              <a:buFont typeface="Lucida Grande"/>
              <a:buChar char="—"/>
            </a:pPr>
            <a:r>
              <a:rPr lang="en-US" sz="2700" dirty="0"/>
              <a:t>Such as seizure</a:t>
            </a:r>
          </a:p>
          <a:p>
            <a:pPr marL="325438" lvl="1" indent="-325438">
              <a:buFont typeface="Arial"/>
              <a:buChar char="•"/>
            </a:pPr>
            <a:r>
              <a:rPr lang="en-US" dirty="0"/>
              <a:t>8% of falls</a:t>
            </a:r>
          </a:p>
        </p:txBody>
      </p:sp>
      <p:sp>
        <p:nvSpPr>
          <p:cNvPr id="4" name="TextBox 3"/>
          <p:cNvSpPr txBox="1"/>
          <p:nvPr/>
        </p:nvSpPr>
        <p:spPr>
          <a:xfrm>
            <a:off x="342900" y="6553200"/>
            <a:ext cx="84582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fontAlgn="auto" latinLnBrk="1" hangingPunct="0">
              <a:spcBef>
                <a:spcPts val="0"/>
              </a:spcBef>
              <a:spcAft>
                <a:spcPts val="0"/>
              </a:spcAft>
            </a:pPr>
            <a:r>
              <a:rPr lang="en-US" sz="1600" b="1" kern="0" dirty="0">
                <a:solidFill>
                  <a:srgbClr val="000000"/>
                </a:solidFill>
                <a:latin typeface="Calibri"/>
                <a:ea typeface="Calibri"/>
                <a:cs typeface="Calibri"/>
                <a:sym typeface="Calibri"/>
              </a:rPr>
              <a:t>Source: </a:t>
            </a:r>
            <a:r>
              <a:rPr lang="en-US" sz="1600" kern="0" dirty="0">
                <a:solidFill>
                  <a:sysClr val="windowText" lastClr="000000"/>
                </a:solidFill>
                <a:latin typeface="Calibri"/>
                <a:sym typeface="Calibri"/>
              </a:rPr>
              <a:t>Morse, J.M. (2009). </a:t>
            </a:r>
            <a:r>
              <a:rPr lang="en-US" sz="1600" i="1" kern="0" dirty="0">
                <a:solidFill>
                  <a:sysClr val="windowText" lastClr="000000"/>
                </a:solidFill>
                <a:latin typeface="Calibri"/>
                <a:sym typeface="Calibri"/>
              </a:rPr>
              <a:t>Preventing patient falls. </a:t>
            </a:r>
            <a:r>
              <a:rPr lang="en-US" sz="1600" kern="0" dirty="0">
                <a:solidFill>
                  <a:sysClr val="windowText" lastClr="000000"/>
                </a:solidFill>
                <a:latin typeface="Calibri"/>
                <a:sym typeface="Calibri"/>
              </a:rPr>
              <a:t>(2nd </a:t>
            </a:r>
            <a:r>
              <a:rPr lang="en-US" sz="1600" kern="0" dirty="0" err="1">
                <a:solidFill>
                  <a:sysClr val="windowText" lastClr="000000"/>
                </a:solidFill>
                <a:latin typeface="Calibri"/>
                <a:sym typeface="Calibri"/>
              </a:rPr>
              <a:t>ed</a:t>
            </a:r>
            <a:r>
              <a:rPr lang="en-US" sz="1600" kern="0" dirty="0">
                <a:solidFill>
                  <a:sysClr val="windowText" lastClr="000000"/>
                </a:solidFill>
                <a:latin typeface="Calibri"/>
                <a:sym typeface="Calibri"/>
              </a:rPr>
              <a:t>). New York: Springer. Published, 2009.</a:t>
            </a:r>
            <a:r>
              <a:rPr lang="en-US" sz="1600" kern="0" dirty="0">
                <a:solidFill>
                  <a:srgbClr val="000000"/>
                </a:solidFill>
                <a:latin typeface="Calibri"/>
                <a:ea typeface="Calibri"/>
                <a:cs typeface="Calibri"/>
                <a:sym typeface="Calibri"/>
              </a:rPr>
              <a:t> </a:t>
            </a:r>
          </a:p>
        </p:txBody>
      </p:sp>
      <p:sp>
        <p:nvSpPr>
          <p:cNvPr id="5" name="Rounded Rectangle 4"/>
          <p:cNvSpPr/>
          <p:nvPr/>
        </p:nvSpPr>
        <p:spPr>
          <a:xfrm>
            <a:off x="762000" y="4985386"/>
            <a:ext cx="7620000" cy="1191813"/>
          </a:xfrm>
          <a:prstGeom prst="roundRect">
            <a:avLst/>
          </a:prstGeom>
          <a:solidFill>
            <a:schemeClr val="accent5">
              <a:lumMod val="75000"/>
            </a:schemeClr>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lvl="1" algn="ctr" fontAlgn="auto" latinLnBrk="1" hangingPunct="0">
              <a:spcBef>
                <a:spcPts val="0"/>
              </a:spcBef>
              <a:spcAft>
                <a:spcPts val="0"/>
              </a:spcAft>
            </a:pPr>
            <a:r>
              <a:rPr lang="en-US" sz="3200" kern="0" dirty="0">
                <a:solidFill>
                  <a:sysClr val="windowText" lastClr="000000"/>
                </a:solidFill>
                <a:latin typeface="Calibri"/>
                <a:sym typeface="Calibri"/>
              </a:rPr>
              <a:t>Most difficult to prevent. Some may not be preventable.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143000"/>
          </a:xfrm>
        </p:spPr>
        <p:txBody>
          <a:bodyPr>
            <a:normAutofit/>
          </a:bodyPr>
          <a:lstStyle/>
          <a:p>
            <a:r>
              <a:rPr lang="en-US" sz="3600" b="1" dirty="0"/>
              <a:t>Evidence-based Fall Prevention Strategies</a:t>
            </a:r>
          </a:p>
        </p:txBody>
      </p:sp>
      <p:sp>
        <p:nvSpPr>
          <p:cNvPr id="7" name="Text Placeholder 6"/>
          <p:cNvSpPr>
            <a:spLocks noGrp="1"/>
          </p:cNvSpPr>
          <p:nvPr>
            <p:ph type="body" orient="vert" idx="1"/>
          </p:nvPr>
        </p:nvSpPr>
        <p:spPr/>
        <p:txBody>
          <a:bodyPr vert="horz"/>
          <a:lstStyle/>
          <a:p>
            <a:r>
              <a:rPr lang="en-US" dirty="0"/>
              <a:t>Universal Fall Precautions</a:t>
            </a:r>
          </a:p>
          <a:p>
            <a:r>
              <a:rPr lang="en-US" dirty="0"/>
              <a:t>3-Step Fall Prevention Process </a:t>
            </a:r>
          </a:p>
          <a:p>
            <a:pPr marL="1428750" lvl="2" indent="-514350">
              <a:buFont typeface="+mj-lt"/>
              <a:buAutoNum type="arabicPeriod"/>
            </a:pPr>
            <a:r>
              <a:rPr lang="en-US" sz="2800" dirty="0"/>
              <a:t>Fall risk assessment (FRA)</a:t>
            </a:r>
          </a:p>
          <a:p>
            <a:pPr marL="1428750" lvl="2" indent="-514350">
              <a:buFont typeface="+mj-lt"/>
              <a:buAutoNum type="arabicPeriod"/>
            </a:pPr>
            <a:r>
              <a:rPr lang="en-US" sz="2800" dirty="0"/>
              <a:t>Tailored fall prevention care planning</a:t>
            </a:r>
          </a:p>
          <a:p>
            <a:pPr marL="1428750" lvl="2" indent="-514350">
              <a:buFont typeface="+mj-lt"/>
              <a:buAutoNum type="arabicPeriod"/>
            </a:pPr>
            <a:r>
              <a:rPr lang="en-US" sz="2800" dirty="0"/>
              <a:t>Consistent implementation of the tailored care plan</a:t>
            </a:r>
          </a:p>
          <a:p>
            <a:r>
              <a:rPr lang="en-US" dirty="0"/>
              <a:t>Post fall management</a:t>
            </a:r>
          </a:p>
          <a:p>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t>Universal Fall Precautions</a:t>
            </a:r>
            <a:endParaRPr lang="en-US" sz="3500" dirty="0"/>
          </a:p>
        </p:txBody>
      </p:sp>
      <p:sp>
        <p:nvSpPr>
          <p:cNvPr id="4" name="Shape 136"/>
          <p:cNvSpPr>
            <a:spLocks noGrp="1"/>
          </p:cNvSpPr>
          <p:nvPr>
            <p:ph type="body" idx="1"/>
          </p:nvPr>
        </p:nvSpPr>
        <p:spPr>
          <a:xfrm>
            <a:off x="304800" y="1600200"/>
            <a:ext cx="8458200" cy="3581400"/>
          </a:xfrm>
        </p:spPr>
        <p:txBody>
          <a:bodyPr>
            <a:normAutofit/>
          </a:bodyPr>
          <a:lstStyle/>
          <a:p>
            <a:pPr lvl="0"/>
            <a:r>
              <a:rPr lang="en-US" dirty="0"/>
              <a:t>Cornerstone of any hospital fall prevention program</a:t>
            </a:r>
          </a:p>
          <a:p>
            <a:r>
              <a:rPr lang="en-US" dirty="0"/>
              <a:t>Train </a:t>
            </a:r>
            <a:r>
              <a:rPr lang="en-US" b="1" dirty="0"/>
              <a:t>all </a:t>
            </a:r>
            <a:r>
              <a:rPr lang="en-US" dirty="0"/>
              <a:t>hospital staff who interact with patients. </a:t>
            </a:r>
          </a:p>
          <a:p>
            <a:pPr lvl="0"/>
            <a:r>
              <a:rPr lang="en-US" dirty="0"/>
              <a:t>Apply to all patients at all times</a:t>
            </a:r>
          </a:p>
          <a:p>
            <a:pPr marL="782002" lvl="2" indent="-325438"/>
            <a:r>
              <a:rPr lang="en-US" dirty="0"/>
              <a:t>Clear pathways.</a:t>
            </a:r>
          </a:p>
          <a:p>
            <a:pPr marL="782002" lvl="2" indent="-325438"/>
            <a:r>
              <a:rPr lang="en-US" dirty="0"/>
              <a:t>Wipe up spills immediately.</a:t>
            </a:r>
          </a:p>
          <a:p>
            <a:pPr marL="782002" lvl="2" indent="-325438"/>
            <a:r>
              <a:rPr lang="en-US" dirty="0"/>
              <a:t>Provide access to call bell.</a:t>
            </a:r>
          </a:p>
          <a:p>
            <a:pPr marL="782002" lvl="2" indent="-325438"/>
            <a:r>
              <a:rPr lang="en-US" dirty="0"/>
              <a:t>Provide non-skid footwear.</a:t>
            </a:r>
          </a:p>
          <a:p>
            <a:pPr lvl="0"/>
            <a:endParaRPr lang="en-US" dirty="0"/>
          </a:p>
          <a:p>
            <a:pPr lvl="0">
              <a:buNone/>
            </a:pPr>
            <a:endParaRPr lang="en-US" dirty="0"/>
          </a:p>
        </p:txBody>
      </p:sp>
      <p:pic>
        <p:nvPicPr>
          <p:cNvPr id="5" name="Picture 2" descr="https://encrypted-tbn0.gstatic.com/images?q=tbn:ANd9GcRVsIC-GOqjUHXRZwtpgeoOcmTnguBzpf9Fa7zMno-Wd4FUbAH_"/>
          <p:cNvPicPr>
            <a:picLocks noChangeAspect="1" noChangeArrowheads="1"/>
          </p:cNvPicPr>
          <p:nvPr/>
        </p:nvPicPr>
        <p:blipFill>
          <a:blip r:embed="rId3" cstate="print"/>
          <a:srcRect/>
          <a:stretch>
            <a:fillRect/>
          </a:stretch>
        </p:blipFill>
        <p:spPr bwMode="auto">
          <a:xfrm>
            <a:off x="5638800" y="3810000"/>
            <a:ext cx="2913529" cy="990600"/>
          </a:xfrm>
          <a:prstGeom prst="rect">
            <a:avLst/>
          </a:prstGeom>
          <a:noFill/>
        </p:spPr>
      </p:pic>
      <p:sp>
        <p:nvSpPr>
          <p:cNvPr id="7" name="TextBox 6"/>
          <p:cNvSpPr txBox="1"/>
          <p:nvPr/>
        </p:nvSpPr>
        <p:spPr>
          <a:xfrm>
            <a:off x="304800" y="5638800"/>
            <a:ext cx="77724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endParaRPr lang="en-US" kern="0" dirty="0">
              <a:solidFill>
                <a:srgbClr val="000000"/>
              </a:solidFill>
              <a:latin typeface="Calibri"/>
              <a:ea typeface="Calibri"/>
              <a:cs typeface="Calibri"/>
              <a:sym typeface="Calibri"/>
            </a:endParaRPr>
          </a:p>
        </p:txBody>
      </p:sp>
      <p:sp>
        <p:nvSpPr>
          <p:cNvPr id="9" name="TextBox 8"/>
          <p:cNvSpPr txBox="1"/>
          <p:nvPr/>
        </p:nvSpPr>
        <p:spPr>
          <a:xfrm>
            <a:off x="685800" y="5791200"/>
            <a:ext cx="7772400" cy="5232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fontAlgn="auto" latinLnBrk="1" hangingPunct="0">
              <a:spcBef>
                <a:spcPts val="0"/>
              </a:spcBef>
              <a:spcAft>
                <a:spcPts val="0"/>
              </a:spcAft>
            </a:pPr>
            <a:r>
              <a:rPr lang="en-US" sz="2800" b="1" kern="0" dirty="0">
                <a:solidFill>
                  <a:sysClr val="windowText" lastClr="000000"/>
                </a:solidFill>
                <a:latin typeface="Calibri"/>
                <a:sym typeface="Calibri"/>
              </a:rPr>
              <a:t>Creates hospital culture that values fall prevention</a:t>
            </a:r>
            <a:endParaRPr lang="en-US" sz="2800" b="1" kern="0" dirty="0">
              <a:solidFill>
                <a:srgbClr val="000000"/>
              </a:solidFill>
              <a:latin typeface="Calibri"/>
              <a:ea typeface="Calibri"/>
              <a:cs typeface="Calibri"/>
              <a:sym typeface="Calibri"/>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3-Step Fall Prevention Process</a:t>
            </a:r>
          </a:p>
        </p:txBody>
      </p:sp>
      <p:sp>
        <p:nvSpPr>
          <p:cNvPr id="3" name="Text Placeholder 2"/>
          <p:cNvSpPr>
            <a:spLocks noGrp="1"/>
          </p:cNvSpPr>
          <p:nvPr>
            <p:ph idx="1"/>
          </p:nvPr>
        </p:nvSpPr>
        <p:spPr/>
        <p:txBody>
          <a:bodyPr/>
          <a:lstStyle/>
          <a:p>
            <a:pPr marL="514350" indent="-514350">
              <a:buFont typeface="+mj-lt"/>
              <a:buAutoNum type="arabicPeriod"/>
            </a:pPr>
            <a:r>
              <a:rPr lang="en-US" b="1" dirty="0">
                <a:solidFill>
                  <a:schemeClr val="accent2">
                    <a:lumMod val="75000"/>
                  </a:schemeClr>
                </a:solidFill>
              </a:rPr>
              <a:t>Conducting fall risk assessment</a:t>
            </a:r>
          </a:p>
          <a:p>
            <a:pPr marL="514350" indent="-514350">
              <a:buFont typeface="+mj-lt"/>
              <a:buAutoNum type="arabicPeriod"/>
            </a:pPr>
            <a:r>
              <a:rPr lang="en-US" dirty="0"/>
              <a:t>Completing tailored fall prevention care planning</a:t>
            </a:r>
          </a:p>
          <a:p>
            <a:pPr marL="514350" indent="-514350">
              <a:buFont typeface="+mj-lt"/>
              <a:buAutoNum type="arabicPeriod"/>
            </a:pPr>
            <a:r>
              <a:rPr lang="en-US" dirty="0"/>
              <a:t>Consistently implementing the plan</a:t>
            </a:r>
          </a:p>
          <a:p>
            <a:pPr marL="514350" indent="-514350">
              <a:buFont typeface="+mj-lt"/>
              <a:buAutoNum type="arabicPeriod"/>
            </a:pPr>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p:txBody>
          <a:bodyPr>
            <a:noAutofit/>
          </a:bodyPr>
          <a:lstStyle/>
          <a:p>
            <a:pPr lvl="0" algn="r"/>
            <a:r>
              <a:rPr lang="en-US" sz="3600" b="1" dirty="0"/>
              <a:t>Step 1- </a:t>
            </a:r>
            <a:r>
              <a:rPr lang="en-US" sz="3600" dirty="0"/>
              <a:t>Fall Risk Assessment</a:t>
            </a:r>
          </a:p>
        </p:txBody>
      </p:sp>
      <p:sp>
        <p:nvSpPr>
          <p:cNvPr id="121" name="Shape 121"/>
          <p:cNvSpPr>
            <a:spLocks noGrp="1"/>
          </p:cNvSpPr>
          <p:nvPr>
            <p:ph idx="1"/>
          </p:nvPr>
        </p:nvSpPr>
        <p:spPr/>
        <p:txBody>
          <a:bodyPr/>
          <a:lstStyle/>
          <a:p>
            <a:pPr marL="338138" lvl="1" indent="-325438">
              <a:buFont typeface="Arial"/>
              <a:buChar char="•"/>
            </a:pPr>
            <a:r>
              <a:rPr lang="en-US" sz="2800" dirty="0"/>
              <a:t>Identifies patients at risk for falling</a:t>
            </a:r>
          </a:p>
          <a:p>
            <a:pPr marL="338138" lvl="1" indent="-325438">
              <a:buFont typeface="Arial"/>
              <a:buChar char="•"/>
            </a:pPr>
            <a:r>
              <a:rPr lang="en-US" sz="2800" dirty="0"/>
              <a:t>Provides baseline measure of patient-specific </a:t>
            </a:r>
            <a:br>
              <a:rPr lang="en-US" sz="2800" dirty="0"/>
            </a:br>
            <a:r>
              <a:rPr lang="en-US" sz="2800" dirty="0"/>
              <a:t>areas of risk </a:t>
            </a:r>
          </a:p>
          <a:p>
            <a:pPr marL="338138" lvl="1" indent="-325438">
              <a:buFont typeface="Arial"/>
              <a:buChar char="•"/>
            </a:pPr>
            <a:r>
              <a:rPr lang="en-US" sz="2800" dirty="0"/>
              <a:t>Aids in clinical decision making</a:t>
            </a:r>
          </a:p>
          <a:p>
            <a:pPr marL="338138" lvl="1" indent="-325438">
              <a:buFont typeface="Arial"/>
              <a:buChar char="•"/>
            </a:pPr>
            <a:r>
              <a:rPr lang="en-US" sz="2800" dirty="0"/>
              <a:t>Informs tailored or personalized preventative measures, care plans, and communication strategies</a:t>
            </a:r>
          </a:p>
          <a:p>
            <a:pPr lvl="0">
              <a:buNone/>
            </a:pPr>
            <a:endParaRPr lang="en-US" dirty="0"/>
          </a:p>
        </p:txBody>
      </p:sp>
      <p:sp>
        <p:nvSpPr>
          <p:cNvPr id="5" name="Text Box 4"/>
          <p:cNvSpPr txBox="1">
            <a:spLocks noChangeArrowheads="1"/>
          </p:cNvSpPr>
          <p:nvPr/>
        </p:nvSpPr>
        <p:spPr bwMode="auto">
          <a:xfrm>
            <a:off x="0" y="4876800"/>
            <a:ext cx="9144000" cy="769441"/>
          </a:xfrm>
          <a:prstGeom prst="rect">
            <a:avLst/>
          </a:prstGeom>
          <a:solidFill>
            <a:schemeClr val="accent1">
              <a:lumMod val="20000"/>
              <a:lumOff val="80000"/>
            </a:schemeClr>
          </a:solidFill>
          <a:ln w="9525">
            <a:solidFill>
              <a:srgbClr val="0070C0"/>
            </a:solidFill>
            <a:miter lim="800000"/>
            <a:headEnd/>
            <a:tailEnd/>
          </a:ln>
        </p:spPr>
        <p:txBody>
          <a:bodyPr wrap="square">
            <a:spAutoFit/>
          </a:bodyPr>
          <a:lstStyle/>
          <a:p>
            <a:pPr algn="ctr" fontAlgn="auto">
              <a:spcBef>
                <a:spcPct val="50000"/>
              </a:spcBef>
              <a:spcAft>
                <a:spcPts val="0"/>
              </a:spcAft>
            </a:pPr>
            <a:r>
              <a:rPr lang="en-US" sz="2200" kern="0" dirty="0">
                <a:solidFill>
                  <a:sysClr val="windowText" lastClr="000000"/>
                </a:solidFill>
                <a:latin typeface="Calibri"/>
                <a:sym typeface="Calibri"/>
              </a:rPr>
              <a:t>Standardized fall risk assessment is prerequisite to implementing </a:t>
            </a:r>
            <a:br>
              <a:rPr lang="en-US" sz="2200" kern="0" dirty="0">
                <a:solidFill>
                  <a:sysClr val="windowText" lastClr="000000"/>
                </a:solidFill>
                <a:latin typeface="Calibri"/>
                <a:sym typeface="Calibri"/>
              </a:rPr>
            </a:br>
            <a:r>
              <a:rPr lang="en-US" sz="2200" kern="0" dirty="0">
                <a:solidFill>
                  <a:sysClr val="windowText" lastClr="000000"/>
                </a:solidFill>
                <a:latin typeface="Calibri"/>
                <a:sym typeface="Calibri"/>
              </a:rPr>
              <a:t>evidence-based fall prevention intervention protocol.</a:t>
            </a:r>
          </a:p>
        </p:txBody>
      </p:sp>
      <p:sp>
        <p:nvSpPr>
          <p:cNvPr id="6" name="8-Point Star 5"/>
          <p:cNvSpPr/>
          <p:nvPr/>
        </p:nvSpPr>
        <p:spPr>
          <a:xfrm>
            <a:off x="0" y="230268"/>
            <a:ext cx="2057400" cy="530063"/>
          </a:xfrm>
          <a:prstGeom prst="star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b="1" kern="0" dirty="0">
                <a:solidFill>
                  <a:srgbClr val="000000"/>
                </a:solidFill>
                <a:latin typeface="Calibri"/>
                <a:sym typeface="Calibri"/>
              </a:rPr>
              <a:t>Step 1</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noFill/>
        </p:spPr>
        <p:txBody>
          <a:bodyPr/>
          <a:lstStyle/>
          <a:p>
            <a:pPr algn="r" eaLnBrk="1" hangingPunct="1"/>
            <a:r>
              <a:rPr lang="en-US" b="1" dirty="0"/>
              <a:t>Completion of the MFS</a:t>
            </a:r>
          </a:p>
        </p:txBody>
      </p:sp>
      <p:sp>
        <p:nvSpPr>
          <p:cNvPr id="18435" name="Content Placeholder 2"/>
          <p:cNvSpPr>
            <a:spLocks noGrp="1"/>
          </p:cNvSpPr>
          <p:nvPr>
            <p:ph idx="1"/>
          </p:nvPr>
        </p:nvSpPr>
        <p:spPr>
          <a:xfrm>
            <a:off x="381000" y="1371600"/>
            <a:ext cx="8382000" cy="5257800"/>
          </a:xfrm>
        </p:spPr>
        <p:txBody>
          <a:bodyPr>
            <a:normAutofit/>
          </a:bodyPr>
          <a:lstStyle/>
          <a:p>
            <a:pPr eaLnBrk="1" hangingPunct="1"/>
            <a:r>
              <a:rPr lang="en-US" dirty="0"/>
              <a:t>MFS requires a chart review and </a:t>
            </a:r>
            <a:r>
              <a:rPr lang="en-US" b="1" dirty="0"/>
              <a:t>direct</a:t>
            </a:r>
            <a:r>
              <a:rPr lang="en-US" dirty="0"/>
              <a:t> observation of the patient</a:t>
            </a:r>
          </a:p>
          <a:p>
            <a:pPr eaLnBrk="1" hangingPunct="1"/>
            <a:r>
              <a:rPr lang="en-US" dirty="0"/>
              <a:t>MFS should be completed at least once per shift</a:t>
            </a:r>
          </a:p>
          <a:p>
            <a:pPr lvl="1" eaLnBrk="1" hangingPunct="1"/>
            <a:r>
              <a:rPr lang="en-US" dirty="0"/>
              <a:t>Scores may fluctuate from daytime to night time</a:t>
            </a:r>
          </a:p>
          <a:p>
            <a:pPr eaLnBrk="1" hangingPunct="1"/>
            <a:r>
              <a:rPr lang="en-US" dirty="0"/>
              <a:t>Completion of the MFS requires training </a:t>
            </a:r>
          </a:p>
          <a:p>
            <a:pPr eaLnBrk="1" hangingPunct="1"/>
            <a:r>
              <a:rPr lang="en-US" dirty="0"/>
              <a:t>MFS requires competency assessment</a:t>
            </a:r>
          </a:p>
        </p:txBody>
      </p:sp>
      <p:sp>
        <p:nvSpPr>
          <p:cNvPr id="4" name="8-Point Star 3"/>
          <p:cNvSpPr/>
          <p:nvPr/>
        </p:nvSpPr>
        <p:spPr>
          <a:xfrm>
            <a:off x="152400" y="230268"/>
            <a:ext cx="2057400" cy="530063"/>
          </a:xfrm>
          <a:prstGeom prst="star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b="1" kern="0" dirty="0">
                <a:solidFill>
                  <a:srgbClr val="000000"/>
                </a:solidFill>
                <a:latin typeface="Calibri"/>
                <a:sym typeface="Calibri"/>
              </a:rPr>
              <a:t>Step 1</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The Problem of Patient Falls</a:t>
            </a:r>
          </a:p>
        </p:txBody>
      </p:sp>
      <p:sp>
        <p:nvSpPr>
          <p:cNvPr id="3" name="Content Placeholder 2"/>
          <p:cNvSpPr>
            <a:spLocks noGrp="1"/>
          </p:cNvSpPr>
          <p:nvPr>
            <p:ph idx="1"/>
          </p:nvPr>
        </p:nvSpPr>
        <p:spPr>
          <a:xfrm>
            <a:off x="228600" y="1600200"/>
            <a:ext cx="4648200" cy="4953000"/>
          </a:xfrm>
        </p:spPr>
        <p:txBody>
          <a:bodyPr>
            <a:normAutofit fontScale="92500" lnSpcReduction="20000"/>
          </a:bodyPr>
          <a:lstStyle/>
          <a:p>
            <a:pPr>
              <a:lnSpc>
                <a:spcPct val="90000"/>
              </a:lnSpc>
            </a:pPr>
            <a:r>
              <a:rPr lang="en-US" sz="2600" dirty="0"/>
              <a:t>Falls are a leading cause of death and disability.</a:t>
            </a:r>
          </a:p>
          <a:p>
            <a:pPr lvl="1">
              <a:lnSpc>
                <a:spcPct val="90000"/>
              </a:lnSpc>
            </a:pPr>
            <a:r>
              <a:rPr lang="en-US" sz="2200" dirty="0"/>
              <a:t>~ 33% of older adults fall each year</a:t>
            </a:r>
          </a:p>
          <a:p>
            <a:pPr>
              <a:lnSpc>
                <a:spcPct val="90000"/>
              </a:lnSpc>
            </a:pPr>
            <a:r>
              <a:rPr lang="en-US" sz="2600" dirty="0"/>
              <a:t>Hospitalization increases the risk for falls. </a:t>
            </a:r>
          </a:p>
          <a:p>
            <a:pPr lvl="1">
              <a:lnSpc>
                <a:spcPct val="90000"/>
              </a:lnSpc>
            </a:pPr>
            <a:r>
              <a:rPr lang="en-US" sz="2200" dirty="0"/>
              <a:t>~ 3% hospitalized patients fall</a:t>
            </a:r>
          </a:p>
          <a:p>
            <a:pPr lvl="1">
              <a:lnSpc>
                <a:spcPct val="90000"/>
              </a:lnSpc>
            </a:pPr>
            <a:r>
              <a:rPr lang="en-US" sz="2200" dirty="0"/>
              <a:t>~ 30% of inpatient falls result in injury</a:t>
            </a:r>
          </a:p>
          <a:p>
            <a:pPr>
              <a:lnSpc>
                <a:spcPct val="90000"/>
              </a:lnSpc>
            </a:pPr>
            <a:r>
              <a:rPr lang="en-US" sz="2600" dirty="0"/>
              <a:t>Patient falls and injurious falls are employed as national metrics for nursing care quality.</a:t>
            </a:r>
          </a:p>
          <a:p>
            <a:pPr lvl="1">
              <a:lnSpc>
                <a:spcPct val="90000"/>
              </a:lnSpc>
            </a:pPr>
            <a:r>
              <a:rPr lang="en-US" sz="2200" dirty="0"/>
              <a:t>The incidence of patient falls and related injuries are publicly reported by acute care hospitals.</a:t>
            </a:r>
          </a:p>
          <a:p>
            <a:pPr lvl="1">
              <a:lnSpc>
                <a:spcPct val="90000"/>
              </a:lnSpc>
            </a:pPr>
            <a:r>
              <a:rPr lang="en-US" sz="2200" dirty="0"/>
              <a:t>As of October 2008, costs associated with fall-related injuries in hospitals are no longer reimbursable under Medicare.</a:t>
            </a:r>
          </a:p>
          <a:p>
            <a:endParaRPr lang="en-US" dirty="0"/>
          </a:p>
        </p:txBody>
      </p:sp>
      <p:pic>
        <p:nvPicPr>
          <p:cNvPr id="4" name="1736EFE1-7E01-468A-8BC4-2C3EE7DE0072" descr="26D6A774-DCF0-478D-9849-0227DE43C7B5@home"/>
          <p:cNvPicPr>
            <a:picLocks noChangeAspect="1" noChangeArrowheads="1"/>
          </p:cNvPicPr>
          <p:nvPr/>
        </p:nvPicPr>
        <p:blipFill>
          <a:blip r:embed="rId2" cstate="print"/>
          <a:srcRect/>
          <a:stretch>
            <a:fillRect/>
          </a:stretch>
        </p:blipFill>
        <p:spPr bwMode="auto">
          <a:xfrm>
            <a:off x="5105400" y="2438400"/>
            <a:ext cx="3581400" cy="2887723"/>
          </a:xfrm>
          <a:prstGeom prst="rect">
            <a:avLst/>
          </a:prstGeom>
          <a:noFill/>
          <a:ln w="9525">
            <a:solidFill>
              <a:schemeClr val="tx2">
                <a:lumMod val="75000"/>
              </a:schemeClr>
            </a:solid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xfrm>
            <a:off x="457200" y="76200"/>
            <a:ext cx="8229600" cy="1143000"/>
          </a:xfrm>
          <a:prstGeom prst="rect">
            <a:avLst/>
          </a:prstGeom>
        </p:spPr>
        <p:txBody>
          <a:bodyPr>
            <a:noAutofit/>
          </a:bodyPr>
          <a:lstStyle/>
          <a:p>
            <a:pPr lvl="0" algn="r">
              <a:defRPr sz="1800">
                <a:solidFill>
                  <a:srgbClr val="000000"/>
                </a:solidFill>
              </a:defRPr>
            </a:pPr>
            <a:r>
              <a:rPr sz="2900" b="1" dirty="0"/>
              <a:t>Risk </a:t>
            </a:r>
            <a:r>
              <a:rPr lang="en-US" sz="2900" b="1" dirty="0"/>
              <a:t>F</a:t>
            </a:r>
            <a:r>
              <a:rPr sz="2900" b="1" dirty="0"/>
              <a:t>actors for </a:t>
            </a:r>
            <a:r>
              <a:rPr lang="en-US" sz="2900" b="1" dirty="0"/>
              <a:t>F</a:t>
            </a:r>
            <a:r>
              <a:rPr sz="2900" b="1" dirty="0"/>
              <a:t>alls</a:t>
            </a:r>
            <a:r>
              <a:rPr lang="en-US" sz="2900" b="1" dirty="0"/>
              <a:t> Identified by </a:t>
            </a:r>
            <a:br>
              <a:rPr lang="en-US" sz="2900" b="1" dirty="0"/>
            </a:br>
            <a:r>
              <a:rPr lang="en-US" sz="2900" b="1" dirty="0"/>
              <a:t>Morse Fall Scale</a:t>
            </a:r>
            <a:endParaRPr sz="2900" b="1" dirty="0"/>
          </a:p>
        </p:txBody>
      </p:sp>
      <p:sp>
        <p:nvSpPr>
          <p:cNvPr id="148" name="Shape 148"/>
          <p:cNvSpPr>
            <a:spLocks noGrp="1"/>
          </p:cNvSpPr>
          <p:nvPr>
            <p:ph idx="1"/>
          </p:nvPr>
        </p:nvSpPr>
        <p:spPr>
          <a:xfrm>
            <a:off x="152400" y="1295399"/>
            <a:ext cx="4038600" cy="4724401"/>
          </a:xfrm>
          <a:prstGeom prst="rect">
            <a:avLst/>
          </a:prstGeom>
        </p:spPr>
        <p:txBody>
          <a:bodyPr>
            <a:normAutofit fontScale="92500" lnSpcReduction="20000"/>
          </a:bodyPr>
          <a:lstStyle/>
          <a:p>
            <a:r>
              <a:rPr lang="en-US" dirty="0"/>
              <a:t>History of falling</a:t>
            </a:r>
            <a:endParaRPr lang="en-US" sz="2400" dirty="0"/>
          </a:p>
          <a:p>
            <a:r>
              <a:rPr lang="en-US" dirty="0"/>
              <a:t>Secondary diagnosis </a:t>
            </a:r>
          </a:p>
          <a:p>
            <a:pPr marL="676275">
              <a:buFont typeface="Lucida Grande"/>
              <a:buChar char="—"/>
            </a:pPr>
            <a:r>
              <a:rPr lang="en-US" sz="2700" dirty="0"/>
              <a:t>Associated with incontinence, vision problems, multiple medicines, orthostatic hypotension</a:t>
            </a:r>
          </a:p>
          <a:p>
            <a:r>
              <a:rPr lang="en-US" dirty="0"/>
              <a:t>Ambulatory aid</a:t>
            </a:r>
            <a:endParaRPr lang="en-US" sz="2400" dirty="0"/>
          </a:p>
          <a:p>
            <a:r>
              <a:rPr lang="en-US" dirty="0"/>
              <a:t>IV therapy/heparin (saline) lock</a:t>
            </a:r>
            <a:endParaRPr lang="en-US" sz="2400" dirty="0"/>
          </a:p>
          <a:p>
            <a:r>
              <a:rPr lang="en-US" dirty="0"/>
              <a:t>Gait </a:t>
            </a:r>
            <a:endParaRPr lang="en-US" sz="2400" dirty="0"/>
          </a:p>
          <a:p>
            <a:r>
              <a:rPr lang="en-US" dirty="0"/>
              <a:t>Mental status</a:t>
            </a:r>
            <a:endParaRPr lang="en-US" sz="2400" dirty="0"/>
          </a:p>
        </p:txBody>
      </p:sp>
      <p:sp>
        <p:nvSpPr>
          <p:cNvPr id="4" name="TextBox 3"/>
          <p:cNvSpPr txBox="1"/>
          <p:nvPr/>
        </p:nvSpPr>
        <p:spPr>
          <a:xfrm>
            <a:off x="0" y="6211671"/>
            <a:ext cx="8686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lang="en-US" b="1" kern="0" dirty="0">
                <a:solidFill>
                  <a:srgbClr val="000000"/>
                </a:solidFill>
                <a:latin typeface="Calibri"/>
                <a:ea typeface="Calibri"/>
                <a:cs typeface="Calibri"/>
                <a:sym typeface="Calibri"/>
              </a:rPr>
              <a:t>Source: </a:t>
            </a:r>
            <a:r>
              <a:rPr lang="en-US" kern="0" dirty="0">
                <a:solidFill>
                  <a:sysClr val="windowText" lastClr="000000"/>
                </a:solidFill>
                <a:latin typeface="Calibri"/>
                <a:sym typeface="Calibri"/>
              </a:rPr>
              <a:t>Morse, JM. </a:t>
            </a:r>
            <a:r>
              <a:rPr lang="en-US" i="1" kern="0" dirty="0">
                <a:solidFill>
                  <a:sysClr val="windowText" lastClr="000000"/>
                </a:solidFill>
                <a:latin typeface="Calibri"/>
                <a:sym typeface="Calibri"/>
              </a:rPr>
              <a:t>Predicting Patient Falls</a:t>
            </a:r>
            <a:r>
              <a:rPr lang="en-US" kern="0" dirty="0">
                <a:solidFill>
                  <a:sysClr val="windowText" lastClr="000000"/>
                </a:solidFill>
                <a:latin typeface="Calibri"/>
                <a:sym typeface="Calibri"/>
              </a:rPr>
              <a:t>. CA: Sage Publications, 1997.</a:t>
            </a:r>
          </a:p>
          <a:p>
            <a:pPr fontAlgn="auto" latinLnBrk="1" hangingPunct="0">
              <a:spcBef>
                <a:spcPts val="0"/>
              </a:spcBef>
              <a:spcAft>
                <a:spcPts val="0"/>
              </a:spcAft>
            </a:pPr>
            <a:endParaRPr lang="en-US" kern="0" dirty="0">
              <a:solidFill>
                <a:srgbClr val="000000"/>
              </a:solidFill>
              <a:latin typeface="Calibri"/>
              <a:ea typeface="Calibri"/>
              <a:cs typeface="Calibri"/>
              <a:sym typeface="Calibri"/>
            </a:endParaRPr>
          </a:p>
        </p:txBody>
      </p:sp>
      <p:graphicFrame>
        <p:nvGraphicFramePr>
          <p:cNvPr id="5" name="Group 29"/>
          <p:cNvGraphicFramePr>
            <a:graphicFrameLocks/>
          </p:cNvGraphicFramePr>
          <p:nvPr/>
        </p:nvGraphicFramePr>
        <p:xfrm>
          <a:off x="4114800" y="1295399"/>
          <a:ext cx="4648200" cy="4876801"/>
        </p:xfrm>
        <a:graphic>
          <a:graphicData uri="http://schemas.openxmlformats.org/drawingml/2006/table">
            <a:tbl>
              <a:tblPr/>
              <a:tblGrid>
                <a:gridCol w="2811515">
                  <a:extLst>
                    <a:ext uri="{9D8B030D-6E8A-4147-A177-3AD203B41FA5}">
                      <a16:colId xmlns:a16="http://schemas.microsoft.com/office/drawing/2014/main" val="20000"/>
                    </a:ext>
                  </a:extLst>
                </a:gridCol>
                <a:gridCol w="1836685">
                  <a:extLst>
                    <a:ext uri="{9D8B030D-6E8A-4147-A177-3AD203B41FA5}">
                      <a16:colId xmlns:a16="http://schemas.microsoft.com/office/drawing/2014/main" val="20001"/>
                    </a:ext>
                  </a:extLst>
                </a:gridCol>
              </a:tblGrid>
              <a:tr h="318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a:cs typeface="Calibri"/>
                        </a:rPr>
                        <a:t>Areas of Risk</a:t>
                      </a:r>
                      <a:endParaRPr kumimoji="0" lang="en-US" sz="1600" b="0" i="0" u="none" strike="noStrike" cap="none" normalizeH="0" baseline="0" dirty="0">
                        <a:ln>
                          <a:noFill/>
                        </a:ln>
                        <a:solidFill>
                          <a:schemeClr val="tx1"/>
                        </a:solidFill>
                        <a:effectLst/>
                        <a:latin typeface="Calibri"/>
                        <a:cs typeface="Calibri"/>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a:cs typeface="Calibri"/>
                        </a:rPr>
                        <a:t>Numeric Values                                                  </a:t>
                      </a:r>
                      <a:endParaRPr kumimoji="0" lang="en-US" sz="1600" b="0" i="0" u="none" strike="noStrike" cap="none" normalizeH="0" baseline="0" dirty="0">
                        <a:ln>
                          <a:noFill/>
                        </a:ln>
                        <a:solidFill>
                          <a:schemeClr val="tx1"/>
                        </a:solidFill>
                        <a:effectLst/>
                        <a:latin typeface="Calibri"/>
                        <a:cs typeface="Calibri"/>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56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a:cs typeface="Calibri"/>
                        </a:rPr>
                        <a:t>1.</a:t>
                      </a:r>
                      <a:r>
                        <a:rPr kumimoji="0" lang="en-US" sz="1600" b="0" i="0" u="none" strike="noStrike" cap="none" normalizeH="0" baseline="0" dirty="0">
                          <a:ln>
                            <a:noFill/>
                          </a:ln>
                          <a:solidFill>
                            <a:schemeClr val="tx1"/>
                          </a:solidFill>
                          <a:effectLst/>
                          <a:latin typeface="Calibri"/>
                          <a:cs typeface="Calibri"/>
                        </a:rPr>
                        <a:t> History of falling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No                     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Yes                   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4986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a:cs typeface="Calibri"/>
                        </a:rPr>
                        <a:t>2.</a:t>
                      </a:r>
                      <a:r>
                        <a:rPr kumimoji="0" lang="en-US" sz="1600" b="0" i="0" u="none" strike="noStrike" cap="none" normalizeH="0" baseline="0" dirty="0">
                          <a:ln>
                            <a:noFill/>
                          </a:ln>
                          <a:solidFill>
                            <a:schemeClr val="tx1"/>
                          </a:solidFill>
                          <a:effectLst/>
                          <a:latin typeface="Calibri"/>
                          <a:cs typeface="Calibri"/>
                        </a:rPr>
                        <a:t> Secondary diagnosis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No                     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Yes                   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997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a:cs typeface="Calibri"/>
                        </a:rPr>
                        <a:t>3.</a:t>
                      </a:r>
                      <a:r>
                        <a:rPr kumimoji="0" lang="en-US" sz="1600" b="0" i="0" u="none" strike="noStrike" cap="none" normalizeH="0" baseline="0" dirty="0">
                          <a:ln>
                            <a:noFill/>
                          </a:ln>
                          <a:solidFill>
                            <a:schemeClr val="tx1"/>
                          </a:solidFill>
                          <a:effectLst/>
                          <a:latin typeface="Calibri"/>
                          <a:cs typeface="Calibri"/>
                        </a:rPr>
                        <a:t> Ambulatory aid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None/bed rest/nurse assist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Crutches/cane/walker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Furniture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libri"/>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15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4986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IV or IV access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No                      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Yes                    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997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a:cs typeface="Calibri"/>
                        </a:rPr>
                        <a:t>5.</a:t>
                      </a:r>
                      <a:r>
                        <a:rPr kumimoji="0" lang="en-US" sz="1600" b="0" i="0" u="none" strike="noStrike" cap="none" normalizeH="0" baseline="0" dirty="0">
                          <a:ln>
                            <a:noFill/>
                          </a:ln>
                          <a:solidFill>
                            <a:schemeClr val="tx1"/>
                          </a:solidFill>
                          <a:effectLst/>
                          <a:latin typeface="Calibri"/>
                          <a:cs typeface="Calibri"/>
                        </a:rPr>
                        <a:t> Gait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spc="-100" normalizeH="0" baseline="0" dirty="0">
                          <a:ln>
                            <a:noFill/>
                          </a:ln>
                          <a:solidFill>
                            <a:schemeClr val="tx1"/>
                          </a:solidFill>
                          <a:effectLst/>
                          <a:latin typeface="Calibri"/>
                          <a:cs typeface="Calibri"/>
                        </a:rPr>
                        <a:t>          Normal/bed rest/ wheelchair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Weak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Impaired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libri"/>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20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5"/>
                  </a:ext>
                </a:extLst>
              </a:tr>
              <a:tr h="997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a:cs typeface="Calibri"/>
                        </a:rPr>
                        <a:t>6.</a:t>
                      </a:r>
                      <a:r>
                        <a:rPr kumimoji="0" lang="en-US" sz="1600" b="0" i="0" u="none" strike="noStrike" cap="none" normalizeH="0" baseline="0" dirty="0">
                          <a:ln>
                            <a:noFill/>
                          </a:ln>
                          <a:solidFill>
                            <a:schemeClr val="tx1"/>
                          </a:solidFill>
                          <a:effectLst/>
                          <a:latin typeface="Calibri"/>
                          <a:cs typeface="Calibri"/>
                        </a:rPr>
                        <a:t> Mental status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Oriented to own ability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Overestimates or forgets limits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libri"/>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a:cs typeface="Calibri"/>
                        </a:rPr>
                        <a:t>                          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6" name="8-Point Star 5"/>
          <p:cNvSpPr/>
          <p:nvPr/>
        </p:nvSpPr>
        <p:spPr>
          <a:xfrm>
            <a:off x="152400" y="230268"/>
            <a:ext cx="2057400" cy="530063"/>
          </a:xfrm>
          <a:prstGeom prst="star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b="1" kern="0" dirty="0">
                <a:solidFill>
                  <a:srgbClr val="000000"/>
                </a:solidFill>
                <a:latin typeface="Calibri"/>
                <a:sym typeface="Calibri"/>
              </a:rPr>
              <a:t>Step 1</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Risk 1: </a:t>
            </a:r>
            <a:r>
              <a:rPr lang="en-US" b="1" dirty="0"/>
              <a:t>History of Falling</a:t>
            </a:r>
          </a:p>
        </p:txBody>
      </p:sp>
      <p:sp>
        <p:nvSpPr>
          <p:cNvPr id="3" name="Content Placeholder 2"/>
          <p:cNvSpPr>
            <a:spLocks noGrp="1"/>
          </p:cNvSpPr>
          <p:nvPr>
            <p:ph idx="1"/>
          </p:nvPr>
        </p:nvSpPr>
        <p:spPr>
          <a:xfrm>
            <a:off x="457200" y="1417638"/>
            <a:ext cx="8229600" cy="4708525"/>
          </a:xfrm>
        </p:spPr>
        <p:txBody>
          <a:bodyPr>
            <a:normAutofit/>
          </a:bodyPr>
          <a:lstStyle/>
          <a:p>
            <a:pPr lvl="0"/>
            <a:r>
              <a:rPr lang="en-US" sz="2000" b="1" dirty="0"/>
              <a:t>Score 0</a:t>
            </a:r>
            <a:r>
              <a:rPr lang="en-US" sz="2000" dirty="0"/>
              <a:t> if </a:t>
            </a:r>
            <a:r>
              <a:rPr lang="en-US" sz="2000" u="sng" dirty="0"/>
              <a:t>none of the following </a:t>
            </a:r>
            <a:r>
              <a:rPr lang="en-US" sz="2000" dirty="0"/>
              <a:t>are true:</a:t>
            </a:r>
          </a:p>
          <a:p>
            <a:pPr lvl="1"/>
            <a:r>
              <a:rPr lang="en-US" sz="1800" dirty="0"/>
              <a:t>Patient has fallen during this hospitalization.</a:t>
            </a:r>
          </a:p>
          <a:p>
            <a:pPr lvl="1"/>
            <a:r>
              <a:rPr lang="en-US" sz="1800" dirty="0"/>
              <a:t>Patient has immediate history of falls within the past 3 months. </a:t>
            </a:r>
            <a:r>
              <a:rPr lang="en-US" sz="1800" b="1" dirty="0"/>
              <a:t>This is </a:t>
            </a:r>
            <a:r>
              <a:rPr lang="en-US" sz="1800" b="1" i="1" dirty="0"/>
              <a:t>the most significant indicator for falling. </a:t>
            </a:r>
            <a:endParaRPr lang="en-US" sz="1800" b="1" dirty="0"/>
          </a:p>
          <a:p>
            <a:pPr lvl="0"/>
            <a:r>
              <a:rPr lang="en-US" sz="2000" b="1" dirty="0"/>
              <a:t>Score 25 </a:t>
            </a:r>
            <a:r>
              <a:rPr lang="en-US" sz="2000" dirty="0"/>
              <a:t>if </a:t>
            </a:r>
            <a:r>
              <a:rPr lang="en-US" sz="2000" u="sng" dirty="0"/>
              <a:t>one or more</a:t>
            </a:r>
            <a:r>
              <a:rPr lang="en-US" sz="2000" dirty="0"/>
              <a:t> of the above are true.</a:t>
            </a:r>
            <a:br>
              <a:rPr lang="en-US" dirty="0"/>
            </a:b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56689898"/>
              </p:ext>
            </p:extLst>
          </p:nvPr>
        </p:nvGraphicFramePr>
        <p:xfrm>
          <a:off x="2343151" y="3352800"/>
          <a:ext cx="4457699" cy="1143000"/>
        </p:xfrm>
        <a:graphic>
          <a:graphicData uri="http://schemas.openxmlformats.org/drawingml/2006/table">
            <a:tbl>
              <a:tblPr firstRow="1" bandRow="1">
                <a:tableStyleId>{2D5ABB26-0587-4C30-8999-92F81FD0307C}</a:tableStyleId>
              </a:tblPr>
              <a:tblGrid>
                <a:gridCol w="2145137">
                  <a:extLst>
                    <a:ext uri="{9D8B030D-6E8A-4147-A177-3AD203B41FA5}">
                      <a16:colId xmlns:a16="http://schemas.microsoft.com/office/drawing/2014/main" val="20000"/>
                    </a:ext>
                  </a:extLst>
                </a:gridCol>
                <a:gridCol w="1182441">
                  <a:extLst>
                    <a:ext uri="{9D8B030D-6E8A-4147-A177-3AD203B41FA5}">
                      <a16:colId xmlns:a16="http://schemas.microsoft.com/office/drawing/2014/main" val="20001"/>
                    </a:ext>
                  </a:extLst>
                </a:gridCol>
                <a:gridCol w="1130121">
                  <a:extLst>
                    <a:ext uri="{9D8B030D-6E8A-4147-A177-3AD203B41FA5}">
                      <a16:colId xmlns:a16="http://schemas.microsoft.com/office/drawing/2014/main" val="20002"/>
                    </a:ext>
                  </a:extLst>
                </a:gridCol>
              </a:tblGrid>
              <a:tr h="571500">
                <a:tc rowSpan="2">
                  <a:txBody>
                    <a:bodyPr/>
                    <a:lstStyle/>
                    <a:p>
                      <a:pPr algn="ctr"/>
                      <a:endParaRPr lang="en-US" sz="1800" dirty="0"/>
                    </a:p>
                    <a:p>
                      <a:pPr algn="ctr"/>
                      <a:r>
                        <a:rPr lang="en-US" sz="1800" dirty="0"/>
                        <a:t>History of Falls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sz="1800" dirty="0"/>
                        <a:t>No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r"/>
                      <a:r>
                        <a:rPr lang="en-US" sz="18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71500">
                <a:tc vMerge="1">
                  <a:txBody>
                    <a:bodyPr/>
                    <a:lstStyle/>
                    <a:p>
                      <a:endParaRPr lang="en-US" dirty="0"/>
                    </a:p>
                  </a:txBody>
                  <a:tcPr/>
                </a:tc>
                <a:tc>
                  <a:txBody>
                    <a:bodyPr/>
                    <a:lstStyle/>
                    <a:p>
                      <a:pPr algn="r"/>
                      <a:r>
                        <a:rPr lang="en-US" sz="1800" dirty="0"/>
                        <a:t>Yes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r"/>
                      <a:r>
                        <a:rPr lang="en-US" sz="1800" dirty="0"/>
                        <a:t>25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5" name="8-Point Star 4"/>
          <p:cNvSpPr/>
          <p:nvPr/>
        </p:nvSpPr>
        <p:spPr>
          <a:xfrm>
            <a:off x="0" y="230268"/>
            <a:ext cx="2057400" cy="530063"/>
          </a:xfrm>
          <a:prstGeom prst="star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b="1" kern="0" dirty="0">
                <a:solidFill>
                  <a:srgbClr val="000000"/>
                </a:solidFill>
                <a:latin typeface="Calibri"/>
                <a:sym typeface="Calibri"/>
              </a:rPr>
              <a:t>Step 1 + 2</a:t>
            </a:r>
          </a:p>
        </p:txBody>
      </p:sp>
      <p:sp>
        <p:nvSpPr>
          <p:cNvPr id="6" name="Rectangle 5"/>
          <p:cNvSpPr/>
          <p:nvPr/>
        </p:nvSpPr>
        <p:spPr>
          <a:xfrm>
            <a:off x="838200" y="4648200"/>
            <a:ext cx="6934200" cy="1815882"/>
          </a:xfrm>
          <a:prstGeom prst="rect">
            <a:avLst/>
          </a:prstGeom>
        </p:spPr>
        <p:txBody>
          <a:bodyPr wrap="square">
            <a:spAutoFit/>
          </a:bodyPr>
          <a:lstStyle/>
          <a:p>
            <a:pPr marL="0" indent="0">
              <a:buSzTx/>
              <a:buNone/>
              <a:defRPr sz="1800"/>
            </a:pPr>
            <a:r>
              <a:rPr lang="en-US" sz="3200" b="1" dirty="0">
                <a:latin typeface="+mj-lt"/>
              </a:rPr>
              <a:t>Interventions:</a:t>
            </a:r>
          </a:p>
          <a:p>
            <a:pPr marL="631825" indent="-228600">
              <a:buFont typeface="Arial" pitchFamily="34" charset="0"/>
              <a:buChar char="•"/>
              <a:defRPr sz="1800"/>
            </a:pPr>
            <a:r>
              <a:rPr lang="en-US" sz="2000" dirty="0">
                <a:latin typeface="+mj-lt"/>
              </a:rPr>
              <a:t>Use safety precautions. </a:t>
            </a:r>
          </a:p>
          <a:p>
            <a:pPr marL="631825" indent="-228600">
              <a:buFont typeface="Arial" pitchFamily="34" charset="0"/>
              <a:buChar char="•"/>
              <a:defRPr sz="1800"/>
            </a:pPr>
            <a:r>
              <a:rPr lang="en-US" sz="2000" dirty="0">
                <a:latin typeface="+mj-lt"/>
              </a:rPr>
              <a:t>Communicate risk status via plan of care, change of shift report, and signage. </a:t>
            </a:r>
          </a:p>
          <a:p>
            <a:pPr marL="631825" indent="-228600">
              <a:buFont typeface="Arial" pitchFamily="34" charset="0"/>
              <a:buChar char="•"/>
              <a:defRPr sz="1800"/>
            </a:pPr>
            <a:r>
              <a:rPr lang="en-US" sz="2000" dirty="0">
                <a:latin typeface="+mj-lt"/>
              </a:rPr>
              <a:t>Document circumstances of previous fall.</a:t>
            </a:r>
          </a:p>
        </p:txBody>
      </p:sp>
    </p:spTree>
    <p:extLst>
      <p:ext uri="{BB962C8B-B14F-4D97-AF65-F5344CB8AC3E}">
        <p14:creationId xmlns:p14="http://schemas.microsoft.com/office/powerpoint/2010/main" val="335900657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543800" cy="914400"/>
          </a:xfrm>
        </p:spPr>
        <p:txBody>
          <a:bodyPr>
            <a:normAutofit/>
          </a:bodyPr>
          <a:lstStyle/>
          <a:p>
            <a:pPr algn="r"/>
            <a:r>
              <a:rPr lang="en-US" sz="4000" dirty="0"/>
              <a:t>Risk 2: </a:t>
            </a:r>
            <a:r>
              <a:rPr lang="en-US" sz="4000" b="1" dirty="0"/>
              <a:t>Secondary Diagnosis</a:t>
            </a:r>
          </a:p>
        </p:txBody>
      </p:sp>
      <p:sp>
        <p:nvSpPr>
          <p:cNvPr id="3" name="Content Placeholder 2"/>
          <p:cNvSpPr>
            <a:spLocks noGrp="1"/>
          </p:cNvSpPr>
          <p:nvPr>
            <p:ph idx="1"/>
          </p:nvPr>
        </p:nvSpPr>
        <p:spPr>
          <a:xfrm>
            <a:off x="381000" y="1295400"/>
            <a:ext cx="8229600" cy="4054992"/>
          </a:xfrm>
        </p:spPr>
        <p:txBody>
          <a:bodyPr/>
          <a:lstStyle/>
          <a:p>
            <a:pPr lvl="0"/>
            <a:r>
              <a:rPr lang="en-US" sz="2000" b="1" dirty="0"/>
              <a:t>Score 0</a:t>
            </a:r>
            <a:r>
              <a:rPr lang="en-US" sz="2000" dirty="0"/>
              <a:t> if only </a:t>
            </a:r>
            <a:r>
              <a:rPr lang="en-US" sz="2000" b="1" u="sng" dirty="0"/>
              <a:t>1 active </a:t>
            </a:r>
            <a:r>
              <a:rPr lang="en-US" sz="2000" dirty="0"/>
              <a:t>medical diagnosis.</a:t>
            </a:r>
          </a:p>
          <a:p>
            <a:pPr lvl="0"/>
            <a:r>
              <a:rPr lang="en-US" sz="2000" b="1" dirty="0"/>
              <a:t>Score 15</a:t>
            </a:r>
            <a:r>
              <a:rPr lang="en-US" sz="2000" dirty="0"/>
              <a:t> if </a:t>
            </a:r>
            <a:r>
              <a:rPr lang="en-US" sz="2000" b="1" u="sng" dirty="0"/>
              <a:t>more than 1 </a:t>
            </a:r>
            <a:r>
              <a:rPr lang="en-US" sz="2000" dirty="0"/>
              <a:t>medical diagnosis is active for current admission.</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07636879"/>
              </p:ext>
            </p:extLst>
          </p:nvPr>
        </p:nvGraphicFramePr>
        <p:xfrm>
          <a:off x="4953000" y="3048000"/>
          <a:ext cx="3886201" cy="914400"/>
        </p:xfrm>
        <a:graphic>
          <a:graphicData uri="http://schemas.openxmlformats.org/drawingml/2006/table">
            <a:tbl>
              <a:tblPr firstRow="1" bandRow="1">
                <a:tableStyleId>{2D5ABB26-0587-4C30-8999-92F81FD0307C}</a:tableStyleId>
              </a:tblPr>
              <a:tblGrid>
                <a:gridCol w="1851723">
                  <a:extLst>
                    <a:ext uri="{9D8B030D-6E8A-4147-A177-3AD203B41FA5}">
                      <a16:colId xmlns:a16="http://schemas.microsoft.com/office/drawing/2014/main" val="20000"/>
                    </a:ext>
                  </a:extLst>
                </a:gridCol>
                <a:gridCol w="1049244">
                  <a:extLst>
                    <a:ext uri="{9D8B030D-6E8A-4147-A177-3AD203B41FA5}">
                      <a16:colId xmlns:a16="http://schemas.microsoft.com/office/drawing/2014/main" val="20001"/>
                    </a:ext>
                  </a:extLst>
                </a:gridCol>
                <a:gridCol w="985234">
                  <a:extLst>
                    <a:ext uri="{9D8B030D-6E8A-4147-A177-3AD203B41FA5}">
                      <a16:colId xmlns:a16="http://schemas.microsoft.com/office/drawing/2014/main" val="20002"/>
                    </a:ext>
                  </a:extLst>
                </a:gridCol>
              </a:tblGrid>
              <a:tr h="457200">
                <a:tc rowSpan="2">
                  <a:txBody>
                    <a:bodyPr/>
                    <a:lstStyle/>
                    <a:p>
                      <a:pPr algn="ctr"/>
                      <a:endParaRPr lang="en-US" sz="1600" dirty="0"/>
                    </a:p>
                    <a:p>
                      <a:pPr algn="ctr"/>
                      <a:r>
                        <a:rPr lang="en-US" sz="1600" dirty="0"/>
                        <a:t>Secondary Diagnosis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sz="1600" dirty="0"/>
                        <a:t>No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r"/>
                      <a:r>
                        <a:rPr lang="en-US" sz="16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57200">
                <a:tc vMerge="1">
                  <a:txBody>
                    <a:bodyPr/>
                    <a:lstStyle/>
                    <a:p>
                      <a:endParaRPr lang="en-US" dirty="0"/>
                    </a:p>
                  </a:txBody>
                  <a:tcPr/>
                </a:tc>
                <a:tc>
                  <a:txBody>
                    <a:bodyPr/>
                    <a:lstStyle/>
                    <a:p>
                      <a:pPr algn="r"/>
                      <a:r>
                        <a:rPr lang="en-US" sz="1600" dirty="0"/>
                        <a:t>Yes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r"/>
                      <a:r>
                        <a:rPr lang="en-US" sz="1600" dirty="0"/>
                        <a:t>15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5" name="Picture 4"/>
          <p:cNvPicPr/>
          <p:nvPr/>
        </p:nvPicPr>
        <p:blipFill>
          <a:blip r:embed="rId2" cstate="print"/>
          <a:srcRect/>
          <a:stretch>
            <a:fillRect/>
          </a:stretch>
        </p:blipFill>
        <p:spPr bwMode="auto">
          <a:xfrm>
            <a:off x="7315200" y="4419600"/>
            <a:ext cx="1288973" cy="1325562"/>
          </a:xfrm>
          <a:prstGeom prst="rect">
            <a:avLst/>
          </a:prstGeom>
          <a:noFill/>
          <a:ln w="9525">
            <a:noFill/>
            <a:miter lim="800000"/>
            <a:headEnd/>
            <a:tailEnd/>
          </a:ln>
        </p:spPr>
      </p:pic>
      <p:sp>
        <p:nvSpPr>
          <p:cNvPr id="6" name="TextBox 5"/>
          <p:cNvSpPr txBox="1"/>
          <p:nvPr/>
        </p:nvSpPr>
        <p:spPr>
          <a:xfrm>
            <a:off x="0" y="6211671"/>
            <a:ext cx="9144000" cy="67710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fontAlgn="auto" latinLnBrk="1" hangingPunct="0">
              <a:spcBef>
                <a:spcPts val="0"/>
              </a:spcBef>
              <a:spcAft>
                <a:spcPts val="0"/>
              </a:spcAft>
            </a:pPr>
            <a:r>
              <a:rPr lang="en-US" sz="1900" kern="0" dirty="0">
                <a:solidFill>
                  <a:srgbClr val="000000"/>
                </a:solidFill>
                <a:latin typeface="Calibri"/>
                <a:sym typeface="Calibri"/>
              </a:rPr>
              <a:t>Patients with multiple medical diagnoses are often on multiple medications. Along with the physical symptoms from the secondary diagnoses, this increases their risk for falls.</a:t>
            </a:r>
            <a:endParaRPr lang="en-US" sz="1900" kern="0" dirty="0">
              <a:solidFill>
                <a:srgbClr val="000000"/>
              </a:solidFill>
              <a:latin typeface="Calibri"/>
              <a:ea typeface="Calibri"/>
              <a:cs typeface="Calibri"/>
              <a:sym typeface="Calibri"/>
            </a:endParaRPr>
          </a:p>
        </p:txBody>
      </p:sp>
      <p:sp>
        <p:nvSpPr>
          <p:cNvPr id="7" name="8-Point Star 6"/>
          <p:cNvSpPr/>
          <p:nvPr/>
        </p:nvSpPr>
        <p:spPr>
          <a:xfrm>
            <a:off x="0" y="230268"/>
            <a:ext cx="2057400" cy="530063"/>
          </a:xfrm>
          <a:prstGeom prst="star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b="1" kern="0" dirty="0">
                <a:solidFill>
                  <a:srgbClr val="000000"/>
                </a:solidFill>
                <a:latin typeface="Calibri"/>
                <a:sym typeface="Calibri"/>
              </a:rPr>
              <a:t>Step 1 + 2</a:t>
            </a:r>
          </a:p>
        </p:txBody>
      </p:sp>
      <p:sp>
        <p:nvSpPr>
          <p:cNvPr id="8" name="Rectangle 7"/>
          <p:cNvSpPr/>
          <p:nvPr/>
        </p:nvSpPr>
        <p:spPr>
          <a:xfrm>
            <a:off x="381000" y="2438400"/>
            <a:ext cx="5181600" cy="3631763"/>
          </a:xfrm>
          <a:prstGeom prst="rect">
            <a:avLst/>
          </a:prstGeom>
        </p:spPr>
        <p:txBody>
          <a:bodyPr wrap="square">
            <a:spAutoFit/>
          </a:bodyPr>
          <a:lstStyle/>
          <a:p>
            <a:pPr lvl="0"/>
            <a:r>
              <a:rPr lang="en-US" dirty="0">
                <a:latin typeface="+mn-lt"/>
              </a:rPr>
              <a:t>Think about factors that may increase risk for falls that are related to multiple medical problems: </a:t>
            </a:r>
          </a:p>
          <a:p>
            <a:pPr lvl="1">
              <a:buFont typeface="Arial" pitchFamily="34" charset="0"/>
              <a:buChar char="•"/>
            </a:pPr>
            <a:r>
              <a:rPr lang="en-US" dirty="0">
                <a:latin typeface="+mn-lt"/>
              </a:rPr>
              <a:t>Illness/multiple medications</a:t>
            </a:r>
          </a:p>
          <a:p>
            <a:pPr lvl="1">
              <a:buFont typeface="Arial" pitchFamily="34" charset="0"/>
              <a:buChar char="•"/>
            </a:pPr>
            <a:r>
              <a:rPr lang="en-US" kern="0" dirty="0">
                <a:solidFill>
                  <a:sysClr val="windowText" lastClr="000000"/>
                </a:solidFill>
                <a:latin typeface="+mn-lt"/>
                <a:ea typeface="Calibri"/>
                <a:cs typeface="Calibri"/>
                <a:sym typeface="Calibri"/>
              </a:rPr>
              <a:t>Side effects such as dizziness, frequent urination, and unsteadiness</a:t>
            </a:r>
          </a:p>
          <a:p>
            <a:pPr lvl="1">
              <a:buFont typeface="Arial" pitchFamily="34" charset="0"/>
              <a:buChar char="•"/>
            </a:pPr>
            <a:r>
              <a:rPr lang="en-US" dirty="0">
                <a:latin typeface="+mn-lt"/>
              </a:rPr>
              <a:t>Vision problems</a:t>
            </a:r>
          </a:p>
          <a:p>
            <a:pPr lvl="1">
              <a:buFont typeface="Arial" pitchFamily="34" charset="0"/>
              <a:buChar char="•"/>
            </a:pPr>
            <a:endParaRPr lang="en-US" dirty="0">
              <a:latin typeface="+mn-lt"/>
            </a:endParaRPr>
          </a:p>
          <a:p>
            <a:r>
              <a:rPr lang="en-US" sz="3200" b="1" dirty="0">
                <a:latin typeface="+mj-lt"/>
              </a:rPr>
              <a:t>Interventions: </a:t>
            </a:r>
          </a:p>
          <a:p>
            <a:pPr lvl="1">
              <a:buFont typeface="Arial" pitchFamily="34" charset="0"/>
              <a:buChar char="•"/>
            </a:pPr>
            <a:r>
              <a:rPr lang="en-US" dirty="0">
                <a:latin typeface="+mn-lt"/>
              </a:rPr>
              <a:t>Consider implementing a toileting and rounding schedule</a:t>
            </a:r>
          </a:p>
          <a:p>
            <a:pPr lvl="1">
              <a:buFont typeface="Arial" pitchFamily="34" charset="0"/>
              <a:buChar char="•"/>
            </a:pPr>
            <a:r>
              <a:rPr lang="en-US" dirty="0">
                <a:latin typeface="+mn-lt"/>
              </a:rPr>
              <a:t>Review medication list</a:t>
            </a:r>
          </a:p>
          <a:p>
            <a:pPr lvl="0"/>
            <a:endParaRPr lang="en-US" dirty="0"/>
          </a:p>
        </p:txBody>
      </p:sp>
    </p:spTree>
    <p:extLst>
      <p:ext uri="{BB962C8B-B14F-4D97-AF65-F5344CB8AC3E}">
        <p14:creationId xmlns:p14="http://schemas.microsoft.com/office/powerpoint/2010/main" val="8187736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dirty="0"/>
              <a:t>Risk 3: </a:t>
            </a:r>
            <a:r>
              <a:rPr lang="en-US" b="1" dirty="0"/>
              <a:t>Ambulatory Aid</a:t>
            </a:r>
          </a:p>
        </p:txBody>
      </p:sp>
      <p:sp>
        <p:nvSpPr>
          <p:cNvPr id="3" name="Content Placeholder 2"/>
          <p:cNvSpPr>
            <a:spLocks noGrp="1"/>
          </p:cNvSpPr>
          <p:nvPr>
            <p:ph idx="1"/>
          </p:nvPr>
        </p:nvSpPr>
        <p:spPr>
          <a:xfrm>
            <a:off x="1828800" y="990600"/>
            <a:ext cx="7315200" cy="2770613"/>
          </a:xfrm>
        </p:spPr>
        <p:txBody>
          <a:bodyPr/>
          <a:lstStyle/>
          <a:p>
            <a:pPr lvl="0"/>
            <a:r>
              <a:rPr lang="en-US" sz="1800" b="1" dirty="0"/>
              <a:t>Score 0</a:t>
            </a:r>
            <a:r>
              <a:rPr lang="en-US" sz="1800" dirty="0"/>
              <a:t> if patient walks without a walking aid or uses a wheelchair or is on bed rest and does not get up at all.</a:t>
            </a:r>
          </a:p>
          <a:p>
            <a:pPr lvl="0"/>
            <a:r>
              <a:rPr lang="en-US" sz="1800" b="1" dirty="0"/>
              <a:t>Score 15</a:t>
            </a:r>
            <a:r>
              <a:rPr lang="en-US" sz="1800" dirty="0"/>
              <a:t> if patient uses crutches or a walker.</a:t>
            </a:r>
          </a:p>
          <a:p>
            <a:pPr lvl="0"/>
            <a:r>
              <a:rPr lang="en-US" sz="1800" b="1" dirty="0"/>
              <a:t>Score 30</a:t>
            </a:r>
            <a:r>
              <a:rPr lang="en-US" sz="1800" dirty="0"/>
              <a:t> if the patient walks clutching onto furniture for support (e.g., needs help, but does not ask or does not comply with order for bed rest or to use an ambulatory aid).</a:t>
            </a:r>
          </a:p>
          <a:p>
            <a:pPr marL="0" lvl="0" indent="0">
              <a:buNone/>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38228565"/>
              </p:ext>
            </p:extLst>
          </p:nvPr>
        </p:nvGraphicFramePr>
        <p:xfrm>
          <a:off x="1524000" y="2895600"/>
          <a:ext cx="5865874" cy="1767840"/>
        </p:xfrm>
        <a:graphic>
          <a:graphicData uri="http://schemas.openxmlformats.org/drawingml/2006/table">
            <a:tbl>
              <a:tblPr firstRow="1" bandRow="1">
                <a:tableStyleId>{2D5ABB26-0587-4C30-8999-92F81FD0307C}</a:tableStyleId>
              </a:tblPr>
              <a:tblGrid>
                <a:gridCol w="2822780">
                  <a:extLst>
                    <a:ext uri="{9D8B030D-6E8A-4147-A177-3AD203B41FA5}">
                      <a16:colId xmlns:a16="http://schemas.microsoft.com/office/drawing/2014/main" val="20000"/>
                    </a:ext>
                  </a:extLst>
                </a:gridCol>
                <a:gridCol w="1555971">
                  <a:extLst>
                    <a:ext uri="{9D8B030D-6E8A-4147-A177-3AD203B41FA5}">
                      <a16:colId xmlns:a16="http://schemas.microsoft.com/office/drawing/2014/main" val="20001"/>
                    </a:ext>
                  </a:extLst>
                </a:gridCol>
                <a:gridCol w="1487123">
                  <a:extLst>
                    <a:ext uri="{9D8B030D-6E8A-4147-A177-3AD203B41FA5}">
                      <a16:colId xmlns:a16="http://schemas.microsoft.com/office/drawing/2014/main" val="20002"/>
                    </a:ext>
                  </a:extLst>
                </a:gridCol>
              </a:tblGrid>
              <a:tr h="647700">
                <a:tc rowSpan="3">
                  <a:txBody>
                    <a:bodyPr/>
                    <a:lstStyle/>
                    <a:p>
                      <a:pPr algn="ctr"/>
                      <a:endParaRPr lang="en-US" sz="1600" dirty="0"/>
                    </a:p>
                    <a:p>
                      <a:pPr algn="ctr"/>
                      <a:endParaRPr lang="en-US" sz="1600" dirty="0"/>
                    </a:p>
                    <a:p>
                      <a:pPr algn="ctr"/>
                      <a:r>
                        <a:rPr lang="en-US" sz="1600" dirty="0"/>
                        <a:t>Ambulatory Aid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600"/>
                        </a:spcBef>
                        <a:spcAft>
                          <a:spcPts val="600"/>
                        </a:spcAft>
                      </a:pPr>
                      <a:r>
                        <a:rPr lang="en-US" sz="1600" dirty="0">
                          <a:effectLst/>
                          <a:latin typeface="Verdana"/>
                          <a:ea typeface="Times New Roman"/>
                        </a:rPr>
                        <a:t>None/</a:t>
                      </a:r>
                    </a:p>
                    <a:p>
                      <a:pPr marL="0" marR="0">
                        <a:spcBef>
                          <a:spcPts val="600"/>
                        </a:spcBef>
                        <a:spcAft>
                          <a:spcPts val="600"/>
                        </a:spcAft>
                      </a:pPr>
                      <a:r>
                        <a:rPr lang="en-US" sz="1600" dirty="0">
                          <a:effectLst/>
                          <a:latin typeface="Verdana"/>
                          <a:ea typeface="Times New Roman"/>
                        </a:rPr>
                        <a:t>bed rest/ nurse assist</a:t>
                      </a:r>
                      <a:endParaRPr lang="en-US" sz="1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a:spcBef>
                          <a:spcPts val="600"/>
                        </a:spcBef>
                        <a:spcAft>
                          <a:spcPts val="0"/>
                        </a:spcAft>
                      </a:pPr>
                      <a:r>
                        <a:rPr lang="en-US" sz="1600" dirty="0">
                          <a:effectLst/>
                          <a:latin typeface="Verdana"/>
                          <a:ea typeface="Times New Roman"/>
                        </a:rPr>
                        <a:t>0</a:t>
                      </a:r>
                      <a:endParaRPr lang="en-US" sz="1600" dirty="0">
                        <a:effectLst/>
                        <a:latin typeface="Times New Roman"/>
                        <a:ea typeface="Times New Roman"/>
                      </a:endParaRPr>
                    </a:p>
                    <a:p>
                      <a:pPr marL="0" marR="0">
                        <a:spcBef>
                          <a:spcPts val="600"/>
                        </a:spcBef>
                        <a:spcAft>
                          <a:spcPts val="600"/>
                        </a:spcAft>
                      </a:pPr>
                      <a:r>
                        <a:rPr lang="en-US" sz="1600" dirty="0">
                          <a:effectLst/>
                          <a:latin typeface="Verdana"/>
                          <a:ea typeface="Times New Roman"/>
                        </a:rPr>
                        <a:t> </a:t>
                      </a:r>
                      <a:endParaRPr lang="en-US" sz="1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69024">
                <a:tc vMerge="1">
                  <a:txBody>
                    <a:bodyPr/>
                    <a:lstStyle/>
                    <a:p>
                      <a:endParaRPr lang="en-US" dirty="0"/>
                    </a:p>
                  </a:txBody>
                  <a:tcPr/>
                </a:tc>
                <a:tc>
                  <a:txBody>
                    <a:bodyPr/>
                    <a:lstStyle/>
                    <a:p>
                      <a:pPr marL="0" marR="0">
                        <a:spcBef>
                          <a:spcPts val="600"/>
                        </a:spcBef>
                        <a:spcAft>
                          <a:spcPts val="600"/>
                        </a:spcAft>
                      </a:pPr>
                      <a:r>
                        <a:rPr lang="en-US" sz="1600" dirty="0">
                          <a:effectLst/>
                          <a:latin typeface="Verdana"/>
                          <a:ea typeface="Times New Roman"/>
                        </a:rPr>
                        <a:t>Crutches/</a:t>
                      </a:r>
                    </a:p>
                    <a:p>
                      <a:pPr marL="0" marR="0">
                        <a:spcBef>
                          <a:spcPts val="600"/>
                        </a:spcBef>
                        <a:spcAft>
                          <a:spcPts val="600"/>
                        </a:spcAft>
                      </a:pPr>
                      <a:r>
                        <a:rPr lang="en-US" sz="1600" dirty="0">
                          <a:effectLst/>
                          <a:latin typeface="Verdana"/>
                          <a:ea typeface="Times New Roman"/>
                        </a:rPr>
                        <a:t>cane/walker</a:t>
                      </a:r>
                      <a:endParaRPr lang="en-US" sz="1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marL="0" marR="0">
                        <a:spcBef>
                          <a:spcPts val="600"/>
                        </a:spcBef>
                        <a:spcAft>
                          <a:spcPts val="600"/>
                        </a:spcAft>
                      </a:pPr>
                      <a:r>
                        <a:rPr lang="en-US" sz="1600" dirty="0">
                          <a:effectLst/>
                          <a:latin typeface="Verdana"/>
                          <a:ea typeface="Times New Roman"/>
                        </a:rPr>
                        <a:t>15</a:t>
                      </a:r>
                      <a:endParaRPr lang="en-US" sz="1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78676">
                <a:tc vMerge="1">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600"/>
                        </a:spcBef>
                        <a:spcAft>
                          <a:spcPts val="600"/>
                        </a:spcAft>
                      </a:pPr>
                      <a:r>
                        <a:rPr lang="en-US" sz="1600" dirty="0">
                          <a:effectLst/>
                          <a:latin typeface="Verdana"/>
                          <a:ea typeface="Times New Roman"/>
                        </a:rPr>
                        <a:t>Furniture</a:t>
                      </a:r>
                      <a:endParaRPr lang="en-US" sz="1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marL="0" marR="0">
                        <a:spcBef>
                          <a:spcPts val="1800"/>
                        </a:spcBef>
                        <a:spcAft>
                          <a:spcPts val="600"/>
                        </a:spcAft>
                      </a:pPr>
                      <a:r>
                        <a:rPr lang="en-US" sz="1600" dirty="0">
                          <a:effectLst/>
                          <a:latin typeface="Verdana"/>
                          <a:ea typeface="Times New Roman"/>
                        </a:rPr>
                        <a:t>30</a:t>
                      </a:r>
                      <a:endParaRPr lang="en-US" sz="1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152400" y="1066800"/>
            <a:ext cx="1620794" cy="744945"/>
          </a:xfrm>
          <a:prstGeom prst="rect">
            <a:avLst/>
          </a:prstGeom>
          <a:noFill/>
          <a:ln w="9525">
            <a:noFill/>
            <a:miter lim="800000"/>
            <a:headEnd/>
            <a:tailEnd/>
          </a:ln>
        </p:spPr>
      </p:pic>
      <p:sp>
        <p:nvSpPr>
          <p:cNvPr id="6" name="8-Point Star 5"/>
          <p:cNvSpPr/>
          <p:nvPr/>
        </p:nvSpPr>
        <p:spPr>
          <a:xfrm>
            <a:off x="0" y="230268"/>
            <a:ext cx="2057400" cy="530063"/>
          </a:xfrm>
          <a:prstGeom prst="star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b="1" kern="0" dirty="0">
                <a:solidFill>
                  <a:srgbClr val="000000"/>
                </a:solidFill>
                <a:latin typeface="Calibri"/>
                <a:sym typeface="Calibri"/>
              </a:rPr>
              <a:t>Step 1 + 2</a:t>
            </a:r>
          </a:p>
        </p:txBody>
      </p:sp>
      <p:sp>
        <p:nvSpPr>
          <p:cNvPr id="7" name="Shape 163"/>
          <p:cNvSpPr txBox="1">
            <a:spLocks/>
          </p:cNvSpPr>
          <p:nvPr/>
        </p:nvSpPr>
        <p:spPr>
          <a:xfrm>
            <a:off x="1581150" y="4800600"/>
            <a:ext cx="5981700" cy="19812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sz="1800"/>
            </a:pPr>
            <a:r>
              <a:rPr kumimoji="0" lang="en-US" sz="3200" b="1" i="0" u="none" strike="noStrike" kern="1200" cap="none" spc="0" normalizeH="0" baseline="0" noProof="0" dirty="0">
                <a:ln>
                  <a:noFill/>
                </a:ln>
                <a:solidFill>
                  <a:schemeClr val="tx1"/>
                </a:solidFill>
                <a:effectLst/>
                <a:uLnTx/>
                <a:uFillTx/>
                <a:latin typeface="+mj-lt"/>
                <a:ea typeface="+mn-ea"/>
                <a:cs typeface="+mn-cs"/>
              </a:rPr>
              <a:t>Interventions: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sz="1800"/>
            </a:pPr>
            <a:r>
              <a:rPr kumimoji="0" lang="en-US" b="0" i="0" u="none" strike="noStrike" kern="1200" cap="none" spc="0" normalizeH="0" baseline="0" noProof="0" dirty="0">
                <a:ln>
                  <a:noFill/>
                </a:ln>
                <a:solidFill>
                  <a:schemeClr val="tx1"/>
                </a:solidFill>
                <a:effectLst/>
                <a:uLnTx/>
                <a:uFillTx/>
                <a:latin typeface="+mn-lt"/>
                <a:ea typeface="+mn-ea"/>
                <a:cs typeface="+mn-cs"/>
              </a:rPr>
              <a:t>Use ambulatory aid at bedside if needed.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sz="1800"/>
            </a:pPr>
            <a:r>
              <a:rPr kumimoji="0" lang="en-US" b="0" i="0" u="none" strike="noStrike" kern="1200" cap="none" spc="0" normalizeH="0" baseline="0" noProof="0" dirty="0">
                <a:ln>
                  <a:noFill/>
                </a:ln>
                <a:solidFill>
                  <a:schemeClr val="tx1"/>
                </a:solidFill>
                <a:effectLst/>
                <a:uLnTx/>
                <a:uFillTx/>
                <a:latin typeface="+mn-lt"/>
                <a:ea typeface="+mn-ea"/>
                <a:cs typeface="+mn-cs"/>
              </a:rPr>
              <a:t>Review dangers of using furniture or hospital equipment as an ambulatory aid.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sz="1800"/>
            </a:pPr>
            <a:r>
              <a:rPr kumimoji="0" lang="en-US" b="0" i="0" u="none" strike="noStrike" kern="1200" cap="none" spc="0" normalizeH="0" baseline="0" noProof="0" dirty="0">
                <a:ln>
                  <a:noFill/>
                </a:ln>
                <a:solidFill>
                  <a:schemeClr val="tx1"/>
                </a:solidFill>
                <a:effectLst/>
                <a:uLnTx/>
                <a:uFillTx/>
                <a:latin typeface="+mn-lt"/>
                <a:ea typeface="+mn-ea"/>
                <a:cs typeface="+mn-cs"/>
              </a:rPr>
              <a:t>Assess ability to use ambulatory aid.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sz="1800"/>
            </a:pPr>
            <a:r>
              <a:rPr kumimoji="0" lang="en-US" b="0" i="0" u="none" strike="noStrike" kern="1200" cap="none" spc="0" normalizeH="0" baseline="0" noProof="0" dirty="0">
                <a:ln>
                  <a:noFill/>
                </a:ln>
                <a:solidFill>
                  <a:schemeClr val="tx1"/>
                </a:solidFill>
                <a:effectLst/>
                <a:uLnTx/>
                <a:uFillTx/>
                <a:latin typeface="+mn-lt"/>
                <a:ea typeface="+mn-ea"/>
                <a:cs typeface="+mn-cs"/>
              </a:rPr>
              <a:t>Consider PT consult. </a:t>
            </a:r>
          </a:p>
        </p:txBody>
      </p:sp>
    </p:spTree>
    <p:extLst>
      <p:ext uri="{BB962C8B-B14F-4D97-AF65-F5344CB8AC3E}">
        <p14:creationId xmlns:p14="http://schemas.microsoft.com/office/powerpoint/2010/main" val="339727976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686800" cy="914400"/>
          </a:xfrm>
        </p:spPr>
        <p:txBody>
          <a:bodyPr>
            <a:noAutofit/>
          </a:bodyPr>
          <a:lstStyle/>
          <a:p>
            <a:pPr algn="r"/>
            <a:r>
              <a:rPr lang="en-US" sz="3200" dirty="0"/>
              <a:t>Risk 4: </a:t>
            </a:r>
            <a:r>
              <a:rPr lang="en-US" sz="3200" b="1" dirty="0"/>
              <a:t>Intravenous/Heparin (Saline) Lock</a:t>
            </a:r>
            <a:br>
              <a:rPr lang="en-US" sz="3200" b="1" dirty="0"/>
            </a:br>
            <a:endParaRPr lang="en-US" sz="3200" b="1" dirty="0"/>
          </a:p>
        </p:txBody>
      </p:sp>
      <p:sp>
        <p:nvSpPr>
          <p:cNvPr id="3" name="Content Placeholder 2"/>
          <p:cNvSpPr>
            <a:spLocks noGrp="1"/>
          </p:cNvSpPr>
          <p:nvPr>
            <p:ph idx="1"/>
          </p:nvPr>
        </p:nvSpPr>
        <p:spPr>
          <a:xfrm>
            <a:off x="1219200" y="1420387"/>
            <a:ext cx="8229600" cy="2770613"/>
          </a:xfrm>
        </p:spPr>
        <p:txBody>
          <a:bodyPr/>
          <a:lstStyle/>
          <a:p>
            <a:pPr lvl="0"/>
            <a:r>
              <a:rPr lang="en-US" sz="2400" b="1" dirty="0"/>
              <a:t>Score 0 </a:t>
            </a:r>
            <a:r>
              <a:rPr lang="en-US" sz="2400" dirty="0"/>
              <a:t>if the patient does not have an IV, heparin (saline) lock.</a:t>
            </a:r>
          </a:p>
          <a:p>
            <a:pPr lvl="0"/>
            <a:r>
              <a:rPr lang="en-US" sz="2400" b="1" dirty="0"/>
              <a:t>Score 20 </a:t>
            </a:r>
            <a:r>
              <a:rPr lang="en-US" sz="2400" dirty="0"/>
              <a:t>if the patient has an IV, heparin (saline) lock. </a:t>
            </a:r>
          </a:p>
          <a:p>
            <a:pPr marL="0" lvl="0" indent="0">
              <a:buNone/>
            </a:pP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48656956"/>
              </p:ext>
            </p:extLst>
          </p:nvPr>
        </p:nvGraphicFramePr>
        <p:xfrm>
          <a:off x="2133600" y="2954656"/>
          <a:ext cx="5026150" cy="1007744"/>
        </p:xfrm>
        <a:graphic>
          <a:graphicData uri="http://schemas.openxmlformats.org/drawingml/2006/table">
            <a:tbl>
              <a:tblPr firstRow="1" bandRow="1">
                <a:tableStyleId>{2D5ABB26-0587-4C30-8999-92F81FD0307C}</a:tableStyleId>
              </a:tblPr>
              <a:tblGrid>
                <a:gridCol w="2418687">
                  <a:extLst>
                    <a:ext uri="{9D8B030D-6E8A-4147-A177-3AD203B41FA5}">
                      <a16:colId xmlns:a16="http://schemas.microsoft.com/office/drawing/2014/main" val="20000"/>
                    </a:ext>
                  </a:extLst>
                </a:gridCol>
                <a:gridCol w="1333227">
                  <a:extLst>
                    <a:ext uri="{9D8B030D-6E8A-4147-A177-3AD203B41FA5}">
                      <a16:colId xmlns:a16="http://schemas.microsoft.com/office/drawing/2014/main" val="20001"/>
                    </a:ext>
                  </a:extLst>
                </a:gridCol>
                <a:gridCol w="1274236">
                  <a:extLst>
                    <a:ext uri="{9D8B030D-6E8A-4147-A177-3AD203B41FA5}">
                      <a16:colId xmlns:a16="http://schemas.microsoft.com/office/drawing/2014/main" val="20002"/>
                    </a:ext>
                  </a:extLst>
                </a:gridCol>
              </a:tblGrid>
              <a:tr h="395018">
                <a:tc rowSpan="2">
                  <a:txBody>
                    <a:bodyPr/>
                    <a:lstStyle/>
                    <a:p>
                      <a:pPr algn="ctr"/>
                      <a:endParaRPr lang="en-US" sz="1600" kern="1200" dirty="0">
                        <a:solidFill>
                          <a:schemeClr val="tx1"/>
                        </a:solidFill>
                        <a:effectLst/>
                        <a:latin typeface="+mn-lt"/>
                        <a:ea typeface="+mn-ea"/>
                        <a:cs typeface="+mn-cs"/>
                      </a:endParaRPr>
                    </a:p>
                    <a:p>
                      <a:pPr algn="ctr"/>
                      <a:r>
                        <a:rPr lang="en-US" sz="1600" kern="1200" dirty="0">
                          <a:solidFill>
                            <a:schemeClr val="tx1"/>
                          </a:solidFill>
                          <a:effectLst/>
                          <a:latin typeface="+mn-lt"/>
                          <a:ea typeface="+mn-ea"/>
                          <a:cs typeface="+mn-cs"/>
                        </a:rPr>
                        <a:t>IV/Heparin (Saline) Lock</a:t>
                      </a:r>
                      <a:r>
                        <a:rPr lang="en-US" sz="1600" dirty="0">
                          <a:effectLst/>
                        </a:rPr>
                        <a:t> </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sz="1600" dirty="0"/>
                        <a:t>No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r"/>
                      <a:r>
                        <a:rPr lang="en-US" sz="16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612726">
                <a:tc vMerge="1">
                  <a:txBody>
                    <a:bodyPr/>
                    <a:lstStyle/>
                    <a:p>
                      <a:endParaRPr lang="en-US" dirty="0"/>
                    </a:p>
                  </a:txBody>
                  <a:tcPr/>
                </a:tc>
                <a:tc>
                  <a:txBody>
                    <a:bodyPr/>
                    <a:lstStyle/>
                    <a:p>
                      <a:pPr algn="r"/>
                      <a:r>
                        <a:rPr lang="en-US" sz="1600" dirty="0"/>
                        <a:t>Yes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r"/>
                      <a:r>
                        <a:rPr lang="en-US" sz="1600" dirty="0"/>
                        <a:t>20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5"/>
          <p:cNvPicPr/>
          <p:nvPr/>
        </p:nvPicPr>
        <p:blipFill>
          <a:blip r:embed="rId2" cstate="print"/>
          <a:srcRect/>
          <a:stretch>
            <a:fillRect/>
          </a:stretch>
        </p:blipFill>
        <p:spPr bwMode="auto">
          <a:xfrm>
            <a:off x="0" y="914400"/>
            <a:ext cx="1244218" cy="1325562"/>
          </a:xfrm>
          <a:prstGeom prst="rect">
            <a:avLst/>
          </a:prstGeom>
          <a:noFill/>
          <a:ln w="9525">
            <a:noFill/>
            <a:miter lim="800000"/>
            <a:headEnd/>
            <a:tailEnd/>
          </a:ln>
        </p:spPr>
      </p:pic>
      <p:sp>
        <p:nvSpPr>
          <p:cNvPr id="7" name="8-Point Star 6"/>
          <p:cNvSpPr/>
          <p:nvPr/>
        </p:nvSpPr>
        <p:spPr>
          <a:xfrm>
            <a:off x="0" y="230268"/>
            <a:ext cx="2057400" cy="530063"/>
          </a:xfrm>
          <a:prstGeom prst="star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b="1" kern="0" dirty="0">
                <a:solidFill>
                  <a:srgbClr val="000000"/>
                </a:solidFill>
                <a:latin typeface="Calibri"/>
                <a:sym typeface="Calibri"/>
              </a:rPr>
              <a:t>Step 1 + 2</a:t>
            </a:r>
          </a:p>
        </p:txBody>
      </p:sp>
      <p:sp>
        <p:nvSpPr>
          <p:cNvPr id="8" name="Rectangle 7"/>
          <p:cNvSpPr/>
          <p:nvPr/>
        </p:nvSpPr>
        <p:spPr>
          <a:xfrm>
            <a:off x="1676400" y="4267200"/>
            <a:ext cx="5943600" cy="1692771"/>
          </a:xfrm>
          <a:prstGeom prst="rect">
            <a:avLst/>
          </a:prstGeom>
        </p:spPr>
        <p:txBody>
          <a:bodyPr wrap="square">
            <a:spAutoFit/>
          </a:bodyPr>
          <a:lstStyle/>
          <a:p>
            <a:pPr lvl="0">
              <a:buSzTx/>
              <a:buNone/>
              <a:defRPr sz="1800"/>
            </a:pPr>
            <a:r>
              <a:rPr lang="en-US" sz="3200" b="1" dirty="0">
                <a:latin typeface="+mj-lt"/>
              </a:rPr>
              <a:t>Interventions:</a:t>
            </a:r>
          </a:p>
          <a:p>
            <a:pPr lvl="1">
              <a:buFont typeface="Arial" pitchFamily="34" charset="0"/>
              <a:buChar char="•"/>
              <a:defRPr sz="1800"/>
            </a:pPr>
            <a:r>
              <a:rPr lang="en-US" sz="2400" dirty="0">
                <a:latin typeface="+mn-lt"/>
              </a:rPr>
              <a:t>Implement toileting/rounding schedule. </a:t>
            </a:r>
          </a:p>
          <a:p>
            <a:pPr lvl="1">
              <a:buFont typeface="Arial" pitchFamily="34" charset="0"/>
              <a:buChar char="•"/>
              <a:defRPr sz="1800"/>
            </a:pPr>
            <a:r>
              <a:rPr lang="en-US" sz="2400" dirty="0">
                <a:latin typeface="+mn-lt"/>
              </a:rPr>
              <a:t>Tell patient to call for help with toileting. </a:t>
            </a:r>
          </a:p>
          <a:p>
            <a:pPr lvl="1">
              <a:buFont typeface="Arial" pitchFamily="34" charset="0"/>
              <a:buChar char="•"/>
              <a:defRPr sz="1800"/>
            </a:pPr>
            <a:r>
              <a:rPr lang="en-US" sz="2400" dirty="0">
                <a:latin typeface="+mn-lt"/>
              </a:rPr>
              <a:t>Review side effects of IV medications. </a:t>
            </a:r>
          </a:p>
        </p:txBody>
      </p:sp>
    </p:spTree>
    <p:extLst>
      <p:ext uri="{BB962C8B-B14F-4D97-AF65-F5344CB8AC3E}">
        <p14:creationId xmlns:p14="http://schemas.microsoft.com/office/powerpoint/2010/main" val="179147055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Risk 5: </a:t>
            </a:r>
            <a:r>
              <a:rPr lang="en-US" b="1" dirty="0"/>
              <a:t>Gait</a:t>
            </a:r>
          </a:p>
        </p:txBody>
      </p:sp>
      <p:sp>
        <p:nvSpPr>
          <p:cNvPr id="3" name="Content Placeholder 2"/>
          <p:cNvSpPr>
            <a:spLocks noGrp="1"/>
          </p:cNvSpPr>
          <p:nvPr>
            <p:ph idx="1"/>
          </p:nvPr>
        </p:nvSpPr>
        <p:spPr>
          <a:xfrm>
            <a:off x="819150" y="1066800"/>
            <a:ext cx="7505700" cy="3200400"/>
          </a:xfrm>
        </p:spPr>
        <p:txBody>
          <a:bodyPr>
            <a:normAutofit fontScale="70000" lnSpcReduction="20000"/>
          </a:bodyPr>
          <a:lstStyle/>
          <a:p>
            <a:pPr lvl="0"/>
            <a:r>
              <a:rPr lang="en-US" b="1" dirty="0"/>
              <a:t>Score 0</a:t>
            </a:r>
            <a:r>
              <a:rPr lang="en-US" dirty="0"/>
              <a:t> if the patient has a normal gait.</a:t>
            </a:r>
            <a:endParaRPr lang="en-US" sz="1800" dirty="0"/>
          </a:p>
          <a:p>
            <a:pPr lvl="2"/>
            <a:r>
              <a:rPr lang="en-US" sz="2300" dirty="0"/>
              <a:t>Walks with head erect.</a:t>
            </a:r>
            <a:r>
              <a:rPr lang="en-US" sz="1700" dirty="0"/>
              <a:t> </a:t>
            </a:r>
            <a:r>
              <a:rPr lang="en-US" sz="2300" dirty="0"/>
              <a:t>Arms swinging freely at the side. Striding without hesitation.</a:t>
            </a:r>
            <a:endParaRPr lang="en-US" sz="1700" dirty="0"/>
          </a:p>
          <a:p>
            <a:pPr lvl="0"/>
            <a:r>
              <a:rPr lang="en-US" b="1" dirty="0"/>
              <a:t>Score 10</a:t>
            </a:r>
            <a:r>
              <a:rPr lang="en-US" dirty="0"/>
              <a:t> if the patient has a weak gait. </a:t>
            </a:r>
            <a:endParaRPr lang="en-US" sz="1800" dirty="0"/>
          </a:p>
          <a:p>
            <a:pPr lvl="2"/>
            <a:r>
              <a:rPr lang="en-US" sz="2300" dirty="0"/>
              <a:t>Stooped, but able to lift head without losing balance.</a:t>
            </a:r>
            <a:r>
              <a:rPr lang="en-US" sz="1400" dirty="0"/>
              <a:t> </a:t>
            </a:r>
            <a:r>
              <a:rPr lang="en-US" sz="2300" dirty="0"/>
              <a:t>If furniture required, uses as a guide (feather-weight touch).</a:t>
            </a:r>
            <a:r>
              <a:rPr lang="en-US" sz="1400" dirty="0"/>
              <a:t> </a:t>
            </a:r>
            <a:r>
              <a:rPr lang="en-US" sz="2300" dirty="0"/>
              <a:t>Short steps, may shuffle.</a:t>
            </a:r>
            <a:endParaRPr lang="en-US" sz="400" dirty="0"/>
          </a:p>
          <a:p>
            <a:pPr lvl="0"/>
            <a:r>
              <a:rPr lang="en-US" b="1" dirty="0"/>
              <a:t>Score 20</a:t>
            </a:r>
            <a:r>
              <a:rPr lang="en-US" dirty="0"/>
              <a:t> if the patient has an impaired gait. </a:t>
            </a:r>
            <a:endParaRPr lang="en-US" sz="1800" dirty="0"/>
          </a:p>
          <a:p>
            <a:pPr lvl="2"/>
            <a:r>
              <a:rPr lang="en-US" sz="2300" dirty="0"/>
              <a:t>Difficulty rising from chair (needs to use arms; several attempts to rise).</a:t>
            </a:r>
            <a:r>
              <a:rPr lang="en-US" sz="1400" dirty="0"/>
              <a:t> </a:t>
            </a:r>
            <a:r>
              <a:rPr lang="en-US" sz="2300" dirty="0"/>
              <a:t>Head down; watches ground while walking.</a:t>
            </a:r>
            <a:r>
              <a:rPr lang="en-US" sz="1400" dirty="0"/>
              <a:t> </a:t>
            </a:r>
            <a:r>
              <a:rPr lang="en-US" sz="2300" dirty="0"/>
              <a:t>Cannot walk without assist; grabs at furniture or whatever available.</a:t>
            </a:r>
            <a:r>
              <a:rPr lang="en-US" sz="1400" dirty="0"/>
              <a:t> </a:t>
            </a:r>
            <a:r>
              <a:rPr lang="en-US" sz="2300" dirty="0"/>
              <a:t>Short, shuffling gait.</a:t>
            </a:r>
            <a:endParaRPr lang="en-US" sz="1400" dirty="0"/>
          </a:p>
          <a:p>
            <a:pPr lvl="2"/>
            <a:r>
              <a:rPr lang="en-US" sz="2300" dirty="0"/>
              <a:t>Wheelchair: score according to gait used at transfer.</a:t>
            </a:r>
            <a:endParaRPr lang="en-US" sz="1400" dirty="0"/>
          </a:p>
          <a:p>
            <a:pPr lvl="2"/>
            <a:endParaRPr lang="en-US" sz="1600" dirty="0"/>
          </a:p>
          <a:p>
            <a:pPr marL="0" lvl="0" indent="0">
              <a:buNone/>
            </a:pPr>
            <a:endParaRPr lang="en-US" dirty="0"/>
          </a:p>
          <a:p>
            <a:pPr>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24347963"/>
              </p:ext>
            </p:extLst>
          </p:nvPr>
        </p:nvGraphicFramePr>
        <p:xfrm>
          <a:off x="2135125" y="5181600"/>
          <a:ext cx="4873750" cy="943290"/>
        </p:xfrm>
        <a:graphic>
          <a:graphicData uri="http://schemas.openxmlformats.org/drawingml/2006/table">
            <a:tbl>
              <a:tblPr firstRow="1" bandRow="1">
                <a:tableStyleId>{2D5ABB26-0587-4C30-8999-92F81FD0307C}</a:tableStyleId>
              </a:tblPr>
              <a:tblGrid>
                <a:gridCol w="2345349">
                  <a:extLst>
                    <a:ext uri="{9D8B030D-6E8A-4147-A177-3AD203B41FA5}">
                      <a16:colId xmlns:a16="http://schemas.microsoft.com/office/drawing/2014/main" val="20000"/>
                    </a:ext>
                  </a:extLst>
                </a:gridCol>
                <a:gridCol w="1292802">
                  <a:extLst>
                    <a:ext uri="{9D8B030D-6E8A-4147-A177-3AD203B41FA5}">
                      <a16:colId xmlns:a16="http://schemas.microsoft.com/office/drawing/2014/main" val="20001"/>
                    </a:ext>
                  </a:extLst>
                </a:gridCol>
                <a:gridCol w="1235599">
                  <a:extLst>
                    <a:ext uri="{9D8B030D-6E8A-4147-A177-3AD203B41FA5}">
                      <a16:colId xmlns:a16="http://schemas.microsoft.com/office/drawing/2014/main" val="20002"/>
                    </a:ext>
                  </a:extLst>
                </a:gridCol>
              </a:tblGrid>
              <a:tr h="327817">
                <a:tc rowSpan="3">
                  <a:txBody>
                    <a:bodyPr/>
                    <a:lstStyle/>
                    <a:p>
                      <a:pPr algn="ctr"/>
                      <a:endParaRPr lang="en-US" sz="1600" dirty="0"/>
                    </a:p>
                    <a:p>
                      <a:pPr algn="ctr"/>
                      <a:endParaRPr lang="en-US" sz="1600" dirty="0"/>
                    </a:p>
                    <a:p>
                      <a:pPr algn="ctr"/>
                      <a:r>
                        <a:rPr lang="en-US" sz="1600" dirty="0"/>
                        <a:t>Gait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600"/>
                        </a:spcBef>
                        <a:spcAft>
                          <a:spcPts val="600"/>
                        </a:spcAft>
                      </a:pPr>
                      <a:r>
                        <a:rPr lang="en-US" sz="1600" dirty="0">
                          <a:effectLst/>
                          <a:latin typeface="Verdana"/>
                          <a:ea typeface="Times New Roman"/>
                        </a:rPr>
                        <a:t>Normal</a:t>
                      </a:r>
                      <a:endParaRPr lang="en-US" sz="1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a:spcBef>
                          <a:spcPts val="600"/>
                        </a:spcBef>
                        <a:spcAft>
                          <a:spcPts val="0"/>
                        </a:spcAft>
                      </a:pPr>
                      <a:r>
                        <a:rPr lang="en-US" sz="1600" dirty="0">
                          <a:effectLst/>
                          <a:latin typeface="Verdana"/>
                          <a:ea typeface="Times New Roman"/>
                        </a:rPr>
                        <a:t>0 </a:t>
                      </a:r>
                      <a:endParaRPr lang="en-US" sz="1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04800">
                <a:tc vMerge="1">
                  <a:txBody>
                    <a:bodyPr/>
                    <a:lstStyle/>
                    <a:p>
                      <a:endParaRPr lang="en-US" dirty="0"/>
                    </a:p>
                  </a:txBody>
                  <a:tcPr/>
                </a:tc>
                <a:tc>
                  <a:txBody>
                    <a:bodyPr/>
                    <a:lstStyle/>
                    <a:p>
                      <a:pPr marL="0" marR="0">
                        <a:spcBef>
                          <a:spcPts val="600"/>
                        </a:spcBef>
                        <a:spcAft>
                          <a:spcPts val="600"/>
                        </a:spcAft>
                      </a:pPr>
                      <a:r>
                        <a:rPr lang="en-US" sz="1600" dirty="0">
                          <a:effectLst/>
                          <a:latin typeface="Verdana"/>
                          <a:ea typeface="Times New Roman"/>
                        </a:rPr>
                        <a:t>Weak</a:t>
                      </a:r>
                      <a:endParaRPr lang="en-US" sz="1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marL="0" marR="0">
                        <a:spcBef>
                          <a:spcPts val="600"/>
                        </a:spcBef>
                        <a:spcAft>
                          <a:spcPts val="600"/>
                        </a:spcAft>
                      </a:pPr>
                      <a:r>
                        <a:rPr lang="en-US" sz="1600" dirty="0">
                          <a:effectLst/>
                          <a:latin typeface="Verdana"/>
                          <a:ea typeface="Times New Roman"/>
                        </a:rPr>
                        <a:t>10</a:t>
                      </a:r>
                      <a:endParaRPr lang="en-US" sz="1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10673">
                <a:tc vMerge="1">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600"/>
                        </a:spcBef>
                        <a:spcAft>
                          <a:spcPts val="600"/>
                        </a:spcAft>
                      </a:pPr>
                      <a:r>
                        <a:rPr lang="en-US" sz="1600" dirty="0">
                          <a:effectLst/>
                          <a:latin typeface="Verdana"/>
                          <a:ea typeface="Times New Roman"/>
                        </a:rPr>
                        <a:t>Impaired</a:t>
                      </a:r>
                      <a:endParaRPr lang="en-US" sz="1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marL="0" marR="0">
                        <a:spcBef>
                          <a:spcPts val="1800"/>
                        </a:spcBef>
                        <a:spcAft>
                          <a:spcPts val="600"/>
                        </a:spcAft>
                      </a:pPr>
                      <a:r>
                        <a:rPr lang="en-US" sz="1600" dirty="0">
                          <a:effectLst/>
                          <a:latin typeface="Verdana"/>
                          <a:ea typeface="Times New Roman"/>
                        </a:rPr>
                        <a:t>20</a:t>
                      </a:r>
                      <a:endParaRPr lang="en-US" sz="1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0" y="6273227"/>
            <a:ext cx="9144000" cy="5847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fontAlgn="auto" latinLnBrk="1" hangingPunct="0">
              <a:spcBef>
                <a:spcPts val="1200"/>
              </a:spcBef>
              <a:spcAft>
                <a:spcPts val="0"/>
              </a:spcAft>
            </a:pPr>
            <a:r>
              <a:rPr lang="en-US" sz="2200" b="1" kern="0" dirty="0">
                <a:solidFill>
                  <a:srgbClr val="000000"/>
                </a:solidFill>
                <a:latin typeface="Calibri"/>
                <a:ea typeface="Calibri"/>
                <a:cs typeface="Calibri"/>
                <a:sym typeface="Calibri"/>
              </a:rPr>
              <a:t>Assess your patient’s gait while they are walking </a:t>
            </a:r>
            <a:r>
              <a:rPr lang="en-US" sz="2200" b="1" u="sng" kern="0" dirty="0">
                <a:solidFill>
                  <a:srgbClr val="000000"/>
                </a:solidFill>
                <a:latin typeface="Calibri"/>
                <a:ea typeface="Calibri"/>
                <a:cs typeface="Calibri"/>
                <a:sym typeface="Calibri"/>
              </a:rPr>
              <a:t>with</a:t>
            </a:r>
            <a:r>
              <a:rPr lang="en-US" sz="2200" b="1" kern="0" dirty="0">
                <a:solidFill>
                  <a:srgbClr val="000000"/>
                </a:solidFill>
                <a:latin typeface="Calibri"/>
                <a:ea typeface="Calibri"/>
                <a:cs typeface="Calibri"/>
                <a:sym typeface="Calibri"/>
              </a:rPr>
              <a:t> their ambulatory aid</a:t>
            </a:r>
          </a:p>
        </p:txBody>
      </p:sp>
      <p:sp>
        <p:nvSpPr>
          <p:cNvPr id="7" name="8-Point Star 6"/>
          <p:cNvSpPr/>
          <p:nvPr/>
        </p:nvSpPr>
        <p:spPr>
          <a:xfrm>
            <a:off x="0" y="230268"/>
            <a:ext cx="2057400" cy="530063"/>
          </a:xfrm>
          <a:prstGeom prst="star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b="1" kern="0" dirty="0">
                <a:solidFill>
                  <a:srgbClr val="000000"/>
                </a:solidFill>
                <a:latin typeface="Calibri"/>
                <a:sym typeface="Calibri"/>
              </a:rPr>
              <a:t>Step 1 + 2</a:t>
            </a:r>
          </a:p>
        </p:txBody>
      </p:sp>
      <p:sp>
        <p:nvSpPr>
          <p:cNvPr id="8" name="TextBox 7"/>
          <p:cNvSpPr txBox="1"/>
          <p:nvPr/>
        </p:nvSpPr>
        <p:spPr>
          <a:xfrm>
            <a:off x="876300" y="3916740"/>
            <a:ext cx="7391400" cy="1569660"/>
          </a:xfrm>
          <a:prstGeom prst="rect">
            <a:avLst/>
          </a:prstGeom>
          <a:noFill/>
        </p:spPr>
        <p:txBody>
          <a:bodyPr wrap="square" rtlCol="0">
            <a:spAutoFit/>
          </a:bodyPr>
          <a:lstStyle/>
          <a:p>
            <a:r>
              <a:rPr lang="en-US" sz="3200" b="1" dirty="0">
                <a:latin typeface="+mj-lt"/>
              </a:rPr>
              <a:t>Interventions:</a:t>
            </a:r>
          </a:p>
          <a:p>
            <a:pPr lvl="0">
              <a:buFont typeface="Arial" pitchFamily="34" charset="0"/>
              <a:buChar char="•"/>
              <a:defRPr sz="1800"/>
            </a:pPr>
            <a:r>
              <a:rPr lang="en-US" sz="2000" dirty="0">
                <a:latin typeface="+mn-lt"/>
              </a:rPr>
              <a:t>Help patient get out of bed. </a:t>
            </a:r>
          </a:p>
          <a:p>
            <a:pPr lvl="0">
              <a:buFont typeface="Arial" pitchFamily="34" charset="0"/>
              <a:buChar char="•"/>
              <a:defRPr sz="1800"/>
            </a:pPr>
            <a:r>
              <a:rPr lang="en-US" sz="2000" dirty="0">
                <a:latin typeface="+mn-lt"/>
              </a:rPr>
              <a:t>Consider PT consult. </a:t>
            </a:r>
          </a:p>
          <a:p>
            <a:endParaRPr lang="en-US" sz="2400" b="1" dirty="0">
              <a:latin typeface="+mj-lt"/>
            </a:endParaRPr>
          </a:p>
        </p:txBody>
      </p:sp>
    </p:spTree>
    <p:extLst>
      <p:ext uri="{BB962C8B-B14F-4D97-AF65-F5344CB8AC3E}">
        <p14:creationId xmlns:p14="http://schemas.microsoft.com/office/powerpoint/2010/main" val="345414991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pPr algn="r"/>
            <a:r>
              <a:rPr lang="en-US" dirty="0"/>
              <a:t>Risk 6: </a:t>
            </a:r>
            <a:r>
              <a:rPr lang="en-US" b="1" dirty="0"/>
              <a:t>Mental Status</a:t>
            </a:r>
            <a:endParaRPr lang="en-US" dirty="0"/>
          </a:p>
        </p:txBody>
      </p:sp>
      <p:sp>
        <p:nvSpPr>
          <p:cNvPr id="3" name="Content Placeholder 2"/>
          <p:cNvSpPr>
            <a:spLocks noGrp="1"/>
          </p:cNvSpPr>
          <p:nvPr>
            <p:ph idx="1"/>
          </p:nvPr>
        </p:nvSpPr>
        <p:spPr>
          <a:xfrm>
            <a:off x="876300" y="990600"/>
            <a:ext cx="7391401" cy="2590800"/>
          </a:xfrm>
        </p:spPr>
        <p:txBody>
          <a:bodyPr>
            <a:normAutofit fontScale="70000" lnSpcReduction="20000"/>
          </a:bodyPr>
          <a:lstStyle/>
          <a:p>
            <a:pPr lvl="0"/>
            <a:r>
              <a:rPr lang="en-US" u="sng" dirty="0"/>
              <a:t>To test mental status:</a:t>
            </a:r>
            <a:r>
              <a:rPr lang="en-US" dirty="0"/>
              <a:t> Ask the patient, “Are you able to go to the bathroom alone or do you need assistance?”</a:t>
            </a:r>
          </a:p>
          <a:p>
            <a:pPr lvl="2"/>
            <a:r>
              <a:rPr lang="en-US" dirty="0"/>
              <a:t>Normal: patient response is consistent with orders or </a:t>
            </a:r>
            <a:r>
              <a:rPr lang="en-US" dirty="0" err="1"/>
              <a:t>kardex</a:t>
            </a:r>
            <a:r>
              <a:rPr lang="en-US" dirty="0"/>
              <a:t>.</a:t>
            </a:r>
          </a:p>
          <a:p>
            <a:pPr lvl="2"/>
            <a:r>
              <a:rPr lang="en-US" dirty="0"/>
              <a:t>Overestimates/forgets limitations: patient response is inconsistent with ambulation order or unrealistic.</a:t>
            </a:r>
          </a:p>
          <a:p>
            <a:pPr lvl="0"/>
            <a:r>
              <a:rPr lang="en-US" b="1" dirty="0"/>
              <a:t>Score 0</a:t>
            </a:r>
            <a:r>
              <a:rPr lang="en-US" dirty="0"/>
              <a:t> if the patient’s mental status is normal. </a:t>
            </a:r>
          </a:p>
          <a:p>
            <a:pPr lvl="0"/>
            <a:r>
              <a:rPr lang="en-US" b="1" dirty="0"/>
              <a:t>Score 15</a:t>
            </a:r>
            <a:r>
              <a:rPr lang="en-US" dirty="0"/>
              <a:t> if the patient is considered to overestimate his/her abilities or is forgetful of limitations.</a:t>
            </a:r>
            <a:endParaRPr lang="en-US" u="sng" dirty="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19264114"/>
              </p:ext>
            </p:extLst>
          </p:nvPr>
        </p:nvGraphicFramePr>
        <p:xfrm>
          <a:off x="2026439" y="3472816"/>
          <a:ext cx="5091123" cy="1099184"/>
        </p:xfrm>
        <a:graphic>
          <a:graphicData uri="http://schemas.openxmlformats.org/drawingml/2006/table">
            <a:tbl>
              <a:tblPr firstRow="1" bandRow="1">
                <a:tableStyleId>{2D5ABB26-0587-4C30-8999-92F81FD0307C}</a:tableStyleId>
              </a:tblPr>
              <a:tblGrid>
                <a:gridCol w="2345349">
                  <a:extLst>
                    <a:ext uri="{9D8B030D-6E8A-4147-A177-3AD203B41FA5}">
                      <a16:colId xmlns:a16="http://schemas.microsoft.com/office/drawing/2014/main" val="20000"/>
                    </a:ext>
                  </a:extLst>
                </a:gridCol>
                <a:gridCol w="1544498">
                  <a:extLst>
                    <a:ext uri="{9D8B030D-6E8A-4147-A177-3AD203B41FA5}">
                      <a16:colId xmlns:a16="http://schemas.microsoft.com/office/drawing/2014/main" val="20001"/>
                    </a:ext>
                  </a:extLst>
                </a:gridCol>
                <a:gridCol w="1201276">
                  <a:extLst>
                    <a:ext uri="{9D8B030D-6E8A-4147-A177-3AD203B41FA5}">
                      <a16:colId xmlns:a16="http://schemas.microsoft.com/office/drawing/2014/main" val="20002"/>
                    </a:ext>
                  </a:extLst>
                </a:gridCol>
              </a:tblGrid>
              <a:tr h="520064">
                <a:tc rowSpan="2">
                  <a:txBody>
                    <a:bodyPr/>
                    <a:lstStyle/>
                    <a:p>
                      <a:pPr algn="ctr"/>
                      <a:endParaRPr lang="en-US" sz="1600" dirty="0"/>
                    </a:p>
                    <a:p>
                      <a:pPr algn="ctr"/>
                      <a:r>
                        <a:rPr lang="en-US" sz="1600" dirty="0"/>
                        <a:t>Mental</a:t>
                      </a:r>
                      <a:r>
                        <a:rPr lang="en-US" sz="1600" baseline="0" dirty="0"/>
                        <a:t> Status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sz="1600" dirty="0"/>
                        <a:t>Normal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r"/>
                      <a:r>
                        <a:rPr lang="en-US" sz="1600" dirty="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20064">
                <a:tc vMerge="1">
                  <a:txBody>
                    <a:bodyPr/>
                    <a:lstStyle/>
                    <a:p>
                      <a:endParaRPr lang="en-US" dirty="0"/>
                    </a:p>
                  </a:txBody>
                  <a:tcPr/>
                </a:tc>
                <a:tc>
                  <a:txBody>
                    <a:bodyPr/>
                    <a:lstStyle/>
                    <a:p>
                      <a:pPr algn="r"/>
                      <a:r>
                        <a:rPr lang="en-US" sz="1600" dirty="0"/>
                        <a:t>Forgets</a:t>
                      </a:r>
                      <a:r>
                        <a:rPr lang="en-US" sz="1600" baseline="0" dirty="0"/>
                        <a:t> or overestimates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r"/>
                      <a:r>
                        <a:rPr lang="en-US" sz="1600" dirty="0"/>
                        <a:t>15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3"/>
          <p:cNvPicPr>
            <a:picLocks noChangeAspect="1" noChangeArrowheads="1"/>
          </p:cNvPicPr>
          <p:nvPr/>
        </p:nvPicPr>
        <p:blipFill>
          <a:blip r:embed="rId2" cstate="print"/>
          <a:srcRect/>
          <a:stretch>
            <a:fillRect/>
          </a:stretch>
        </p:blipFill>
        <p:spPr bwMode="auto">
          <a:xfrm>
            <a:off x="228600" y="914400"/>
            <a:ext cx="990600" cy="1025978"/>
          </a:xfrm>
          <a:prstGeom prst="rect">
            <a:avLst/>
          </a:prstGeom>
          <a:noFill/>
          <a:ln w="9525">
            <a:noFill/>
            <a:miter lim="800000"/>
            <a:headEnd/>
            <a:tailEnd/>
          </a:ln>
        </p:spPr>
      </p:pic>
      <p:sp>
        <p:nvSpPr>
          <p:cNvPr id="7" name="8-Point Star 6"/>
          <p:cNvSpPr/>
          <p:nvPr/>
        </p:nvSpPr>
        <p:spPr>
          <a:xfrm>
            <a:off x="0" y="152400"/>
            <a:ext cx="2057400" cy="530063"/>
          </a:xfrm>
          <a:prstGeom prst="star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b="1" kern="0" dirty="0">
                <a:solidFill>
                  <a:srgbClr val="000000"/>
                </a:solidFill>
                <a:latin typeface="Calibri"/>
                <a:sym typeface="Calibri"/>
              </a:rPr>
              <a:t>Step 1 + 2</a:t>
            </a:r>
          </a:p>
        </p:txBody>
      </p:sp>
      <p:sp>
        <p:nvSpPr>
          <p:cNvPr id="8" name="TextBox 7"/>
          <p:cNvSpPr txBox="1"/>
          <p:nvPr/>
        </p:nvSpPr>
        <p:spPr>
          <a:xfrm>
            <a:off x="990600" y="4724400"/>
            <a:ext cx="7162800" cy="2185214"/>
          </a:xfrm>
          <a:prstGeom prst="rect">
            <a:avLst/>
          </a:prstGeom>
          <a:noFill/>
        </p:spPr>
        <p:txBody>
          <a:bodyPr wrap="square" rtlCol="0">
            <a:spAutoFit/>
          </a:bodyPr>
          <a:lstStyle/>
          <a:p>
            <a:r>
              <a:rPr lang="en-US" sz="2800" b="1" dirty="0">
                <a:latin typeface="+mj-lt"/>
              </a:rPr>
              <a:t>Interventions:</a:t>
            </a:r>
          </a:p>
          <a:p>
            <a:pPr lvl="0">
              <a:buFont typeface="Arial" pitchFamily="34" charset="0"/>
              <a:buChar char="•"/>
              <a:defRPr sz="1800"/>
            </a:pPr>
            <a:r>
              <a:rPr lang="en-US" sz="2000" dirty="0">
                <a:latin typeface="+mn-lt"/>
              </a:rPr>
              <a:t>Use bed/chair alarm or virtual monitoring.</a:t>
            </a:r>
          </a:p>
          <a:p>
            <a:pPr lvl="0">
              <a:buFont typeface="Arial" pitchFamily="34" charset="0"/>
              <a:buChar char="•"/>
              <a:defRPr sz="1800"/>
            </a:pPr>
            <a:r>
              <a:rPr lang="en-US" sz="2000" dirty="0">
                <a:latin typeface="+mn-lt"/>
              </a:rPr>
              <a:t>Place patient in visible location. </a:t>
            </a:r>
          </a:p>
          <a:p>
            <a:pPr lvl="0">
              <a:buFont typeface="Arial" pitchFamily="34" charset="0"/>
              <a:buChar char="•"/>
              <a:defRPr sz="1800"/>
            </a:pPr>
            <a:r>
              <a:rPr lang="en-US" sz="2000" dirty="0">
                <a:latin typeface="+mn-lt"/>
              </a:rPr>
              <a:t>Encourage family presence. </a:t>
            </a:r>
          </a:p>
          <a:p>
            <a:pPr lvl="0">
              <a:buFont typeface="Arial" pitchFamily="34" charset="0"/>
              <a:buChar char="•"/>
              <a:defRPr sz="1800"/>
            </a:pPr>
            <a:r>
              <a:rPr lang="en-US" sz="2000" dirty="0">
                <a:latin typeface="+mn-lt"/>
              </a:rPr>
              <a:t>Do frequent rounding.</a:t>
            </a:r>
          </a:p>
          <a:p>
            <a:endParaRPr lang="en-US" sz="2800" dirty="0">
              <a:latin typeface="+mj-lt"/>
            </a:endParaRPr>
          </a:p>
        </p:txBody>
      </p:sp>
    </p:spTree>
    <p:extLst>
      <p:ext uri="{BB962C8B-B14F-4D97-AF65-F5344CB8AC3E}">
        <p14:creationId xmlns:p14="http://schemas.microsoft.com/office/powerpoint/2010/main" val="412503791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lstStyle/>
          <a:p>
            <a:r>
              <a:rPr lang="en-US" b="1" dirty="0"/>
              <a:t>ABCs of Harm</a:t>
            </a:r>
          </a:p>
        </p:txBody>
      </p:sp>
      <p:sp>
        <p:nvSpPr>
          <p:cNvPr id="3" name="Text Placeholder 2"/>
          <p:cNvSpPr>
            <a:spLocks noGrp="1"/>
          </p:cNvSpPr>
          <p:nvPr>
            <p:ph idx="1"/>
          </p:nvPr>
        </p:nvSpPr>
        <p:spPr>
          <a:xfrm>
            <a:off x="457200" y="990600"/>
            <a:ext cx="8229600" cy="4525963"/>
          </a:xfrm>
        </p:spPr>
        <p:txBody>
          <a:bodyPr/>
          <a:lstStyle/>
          <a:p>
            <a:r>
              <a:rPr lang="en-US" dirty="0"/>
              <a:t>Patient is at high risk for injury if they fall with:</a:t>
            </a:r>
          </a:p>
          <a:p>
            <a:pPr lvl="1"/>
            <a:r>
              <a:rPr lang="en-US" b="1" dirty="0"/>
              <a:t>A</a:t>
            </a:r>
            <a:r>
              <a:rPr lang="en-US" dirty="0"/>
              <a:t>ge: 85 years old or older, frailty</a:t>
            </a:r>
          </a:p>
          <a:p>
            <a:pPr lvl="1"/>
            <a:r>
              <a:rPr lang="en-US" b="1" dirty="0"/>
              <a:t>B</a:t>
            </a:r>
            <a:r>
              <a:rPr lang="en-US" dirty="0"/>
              <a:t>ones: osteoporosis, risk or history of fracture, etc</a:t>
            </a:r>
          </a:p>
          <a:p>
            <a:pPr lvl="1"/>
            <a:r>
              <a:rPr lang="en-US" b="1" dirty="0"/>
              <a:t>C</a:t>
            </a:r>
            <a:r>
              <a:rPr lang="en-US" dirty="0"/>
              <a:t>oagulation: risk for bleeding, low platelet counts, or taking anticoagulation</a:t>
            </a:r>
          </a:p>
          <a:p>
            <a:pPr lvl="1"/>
            <a:r>
              <a:rPr lang="en-US" b="1" dirty="0"/>
              <a:t>S</a:t>
            </a:r>
            <a:r>
              <a:rPr lang="en-US" dirty="0"/>
              <a:t>urgery (recent): lower limb amputation, major abdominal or thoracic surgery</a:t>
            </a:r>
          </a:p>
          <a:p>
            <a:pPr lvl="1"/>
            <a:endParaRPr lang="en-US" dirty="0"/>
          </a:p>
        </p:txBody>
      </p:sp>
      <p:sp>
        <p:nvSpPr>
          <p:cNvPr id="5" name="8-Point Star 4"/>
          <p:cNvSpPr/>
          <p:nvPr/>
        </p:nvSpPr>
        <p:spPr>
          <a:xfrm>
            <a:off x="152400" y="230268"/>
            <a:ext cx="2057400" cy="530063"/>
          </a:xfrm>
          <a:prstGeom prst="star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b="1" kern="0" dirty="0">
                <a:solidFill>
                  <a:srgbClr val="000000"/>
                </a:solidFill>
                <a:latin typeface="Calibri"/>
                <a:sym typeface="Calibri"/>
              </a:rPr>
              <a:t>Step 1 + 2</a:t>
            </a:r>
          </a:p>
        </p:txBody>
      </p:sp>
      <p:sp>
        <p:nvSpPr>
          <p:cNvPr id="6" name="Rectangle 5"/>
          <p:cNvSpPr/>
          <p:nvPr/>
        </p:nvSpPr>
        <p:spPr>
          <a:xfrm>
            <a:off x="1028700" y="4800600"/>
            <a:ext cx="7086600" cy="1877437"/>
          </a:xfrm>
          <a:prstGeom prst="rect">
            <a:avLst/>
          </a:prstGeom>
        </p:spPr>
        <p:txBody>
          <a:bodyPr wrap="square">
            <a:spAutoFit/>
          </a:bodyPr>
          <a:lstStyle/>
          <a:p>
            <a:r>
              <a:rPr lang="en-US" sz="3600" b="1" dirty="0">
                <a:latin typeface="+mj-lt"/>
              </a:rPr>
              <a:t>Interventions:</a:t>
            </a:r>
          </a:p>
          <a:p>
            <a:pPr>
              <a:buFont typeface="Arial" pitchFamily="34" charset="0"/>
              <a:buChar char="•"/>
            </a:pPr>
            <a:r>
              <a:rPr lang="en-US" sz="2000" dirty="0">
                <a:latin typeface="+mn-lt"/>
              </a:rPr>
              <a:t>Communicate that the patient is at an increased risk for injury if they fall. </a:t>
            </a:r>
          </a:p>
          <a:p>
            <a:pPr>
              <a:buFont typeface="Arial" pitchFamily="34" charset="0"/>
              <a:buChar char="•"/>
            </a:pPr>
            <a:r>
              <a:rPr lang="en-US" sz="2000" dirty="0">
                <a:latin typeface="+mn-lt"/>
              </a:rPr>
              <a:t>Emphasize the importance of following their personalized fall prevention plan.</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914400"/>
          </a:xfrm>
        </p:spPr>
        <p:txBody>
          <a:bodyPr>
            <a:normAutofit/>
          </a:bodyPr>
          <a:lstStyle/>
          <a:p>
            <a:pPr algn="r"/>
            <a:r>
              <a:rPr lang="en-US" sz="3600" b="1" dirty="0"/>
              <a:t>3-Step Fall Prevention Process</a:t>
            </a:r>
          </a:p>
        </p:txBody>
      </p:sp>
      <p:sp>
        <p:nvSpPr>
          <p:cNvPr id="3" name="Text Placeholder 2"/>
          <p:cNvSpPr>
            <a:spLocks noGrp="1"/>
          </p:cNvSpPr>
          <p:nvPr>
            <p:ph idx="1"/>
          </p:nvPr>
        </p:nvSpPr>
        <p:spPr/>
        <p:txBody>
          <a:bodyPr/>
          <a:lstStyle/>
          <a:p>
            <a:pPr marL="514350" indent="-514350">
              <a:buFont typeface="+mj-lt"/>
              <a:buAutoNum type="arabicPeriod"/>
            </a:pPr>
            <a:r>
              <a:rPr lang="en-US" dirty="0"/>
              <a:t>Conducting fall risk assessment</a:t>
            </a:r>
          </a:p>
          <a:p>
            <a:pPr marL="514350" indent="-514350">
              <a:buFont typeface="+mj-lt"/>
              <a:buAutoNum type="arabicPeriod"/>
            </a:pPr>
            <a:r>
              <a:rPr lang="en-US" b="1" dirty="0">
                <a:solidFill>
                  <a:schemeClr val="accent2">
                    <a:lumMod val="75000"/>
                  </a:schemeClr>
                </a:solidFill>
              </a:rPr>
              <a:t>Completing tailored fall prevention care planning</a:t>
            </a:r>
          </a:p>
          <a:p>
            <a:pPr marL="514350" indent="-514350">
              <a:buFont typeface="+mj-lt"/>
              <a:buAutoNum type="arabicPeriod"/>
            </a:pPr>
            <a:r>
              <a:rPr lang="en-US" dirty="0"/>
              <a:t>Consistently implementing the plan</a:t>
            </a:r>
          </a:p>
          <a:p>
            <a:pPr>
              <a:buNone/>
            </a:pPr>
            <a:endParaRPr lang="en-US" dirty="0"/>
          </a:p>
        </p:txBody>
      </p:sp>
      <p:sp>
        <p:nvSpPr>
          <p:cNvPr id="4" name="8-Point Star 3"/>
          <p:cNvSpPr/>
          <p:nvPr/>
        </p:nvSpPr>
        <p:spPr>
          <a:xfrm>
            <a:off x="0" y="230268"/>
            <a:ext cx="2057400" cy="530063"/>
          </a:xfrm>
          <a:prstGeom prst="star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b="1" kern="0" dirty="0">
                <a:solidFill>
                  <a:srgbClr val="000000"/>
                </a:solidFill>
                <a:latin typeface="Calibri"/>
                <a:sym typeface="Calibri"/>
              </a:rPr>
              <a:t>Step 2</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0" y="0"/>
            <a:ext cx="9144000" cy="914400"/>
          </a:xfrm>
        </p:spPr>
        <p:txBody>
          <a:bodyPr>
            <a:noAutofit/>
          </a:bodyPr>
          <a:lstStyle/>
          <a:p>
            <a:pPr lvl="0" algn="r"/>
            <a:br>
              <a:rPr lang="en-US" sz="3200" b="1" dirty="0"/>
            </a:br>
            <a:r>
              <a:rPr lang="en-US" sz="3200" b="1" dirty="0"/>
              <a:t>Step 2- </a:t>
            </a:r>
            <a:r>
              <a:rPr lang="en-US" sz="3000" dirty="0"/>
              <a:t>Tailored Fall Prevention Care Planning</a:t>
            </a:r>
          </a:p>
        </p:txBody>
      </p:sp>
      <p:sp>
        <p:nvSpPr>
          <p:cNvPr id="154" name="Shape 154"/>
          <p:cNvSpPr>
            <a:spLocks noGrp="1"/>
          </p:cNvSpPr>
          <p:nvPr>
            <p:ph idx="1"/>
          </p:nvPr>
        </p:nvSpPr>
        <p:spPr/>
        <p:txBody>
          <a:bodyPr/>
          <a:lstStyle/>
          <a:p>
            <a:pPr lvl="0"/>
            <a:r>
              <a:rPr lang="en-US" dirty="0"/>
              <a:t>Review areas of risk identified by Morse Fall Scale for specific patient. </a:t>
            </a:r>
          </a:p>
          <a:p>
            <a:pPr lvl="0"/>
            <a:r>
              <a:rPr lang="en-US" dirty="0"/>
              <a:t>Select interventions to address each area of risk. </a:t>
            </a:r>
          </a:p>
          <a:p>
            <a:pPr lvl="0"/>
            <a:r>
              <a:rPr lang="en-US" dirty="0"/>
              <a:t>Communicate tailored fall prevention plan to all staff who interact with patient. Also share it with patient and their family members. </a:t>
            </a:r>
          </a:p>
        </p:txBody>
      </p:sp>
      <p:sp>
        <p:nvSpPr>
          <p:cNvPr id="6" name="8-Point Star 5"/>
          <p:cNvSpPr/>
          <p:nvPr/>
        </p:nvSpPr>
        <p:spPr>
          <a:xfrm>
            <a:off x="0" y="230268"/>
            <a:ext cx="2057400" cy="530063"/>
          </a:xfrm>
          <a:prstGeom prst="star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b="1" kern="0" dirty="0">
                <a:solidFill>
                  <a:srgbClr val="000000"/>
                </a:solidFill>
                <a:latin typeface="Calibri"/>
                <a:sym typeface="Calibri"/>
              </a:rPr>
              <a:t>Step 2</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74638"/>
            <a:ext cx="9144000" cy="1143000"/>
          </a:xfrm>
        </p:spPr>
        <p:txBody>
          <a:bodyPr>
            <a:noAutofit/>
          </a:bodyPr>
          <a:lstStyle/>
          <a:p>
            <a:r>
              <a:rPr lang="en-US" sz="4000" dirty="0">
                <a:solidFill>
                  <a:schemeClr val="tx2"/>
                </a:solidFill>
              </a:rPr>
              <a:t>Fall Prevention in Acute Care Hospitals: </a:t>
            </a:r>
            <a:br>
              <a:rPr lang="en-US" sz="4000" dirty="0">
                <a:solidFill>
                  <a:schemeClr val="tx2"/>
                </a:solidFill>
              </a:rPr>
            </a:br>
            <a:r>
              <a:rPr lang="en-US" sz="4000" dirty="0">
                <a:solidFill>
                  <a:schemeClr val="tx2"/>
                </a:solidFill>
              </a:rPr>
              <a:t>The Evidence Circa 2007</a:t>
            </a:r>
          </a:p>
        </p:txBody>
      </p:sp>
      <p:sp>
        <p:nvSpPr>
          <p:cNvPr id="5" name="Content Placeholder 4"/>
          <p:cNvSpPr>
            <a:spLocks noGrp="1"/>
          </p:cNvSpPr>
          <p:nvPr>
            <p:ph idx="1"/>
          </p:nvPr>
        </p:nvSpPr>
        <p:spPr>
          <a:xfrm>
            <a:off x="457200" y="1600201"/>
            <a:ext cx="8382000" cy="3733800"/>
          </a:xfrm>
        </p:spPr>
        <p:txBody>
          <a:bodyPr>
            <a:normAutofit/>
          </a:bodyPr>
          <a:lstStyle/>
          <a:p>
            <a:r>
              <a:rPr lang="en-US" dirty="0"/>
              <a:t>Fall risk factors well established</a:t>
            </a:r>
          </a:p>
          <a:p>
            <a:pPr lvl="1"/>
            <a:r>
              <a:rPr lang="en-US" dirty="0"/>
              <a:t>Inpatient fall prevention research identified risk factors and fall risk assessment tool validation</a:t>
            </a:r>
          </a:p>
          <a:p>
            <a:pPr lvl="1"/>
            <a:r>
              <a:rPr lang="en-US" dirty="0"/>
              <a:t>Risk assessment insufficient for preventing falls</a:t>
            </a:r>
          </a:p>
          <a:p>
            <a:r>
              <a:rPr lang="en-US" dirty="0"/>
              <a:t>Paper-based fall prevention guidelines recommended multifaceted, tailored interventions</a:t>
            </a:r>
          </a:p>
          <a:p>
            <a:endParaRPr lang="en-US" dirty="0"/>
          </a:p>
          <a:p>
            <a:endParaRPr lang="en-US" dirty="0"/>
          </a:p>
          <a:p>
            <a:pPr lvl="1"/>
            <a:endParaRPr lang="en-US" dirty="0"/>
          </a:p>
        </p:txBody>
      </p:sp>
      <p:sp>
        <p:nvSpPr>
          <p:cNvPr id="8" name="Rectangle 7"/>
          <p:cNvSpPr/>
          <p:nvPr/>
        </p:nvSpPr>
        <p:spPr>
          <a:xfrm>
            <a:off x="187452" y="5874603"/>
            <a:ext cx="8769096"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gn="ctr"/>
            <a:r>
              <a:rPr lang="en-US" sz="2400" dirty="0"/>
              <a:t>Insufficient evidence to support a specific protocol that links nursing fall risk assessment to a tailored plan to prevent falls.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b="1" dirty="0"/>
              <a:t>3-Step Fall Prevention Process</a:t>
            </a:r>
          </a:p>
        </p:txBody>
      </p:sp>
      <p:sp>
        <p:nvSpPr>
          <p:cNvPr id="3" name="Text Placeholder 2"/>
          <p:cNvSpPr>
            <a:spLocks noGrp="1"/>
          </p:cNvSpPr>
          <p:nvPr>
            <p:ph idx="1"/>
          </p:nvPr>
        </p:nvSpPr>
        <p:spPr>
          <a:xfrm>
            <a:off x="457200" y="1447800"/>
            <a:ext cx="8229600" cy="3581401"/>
          </a:xfrm>
        </p:spPr>
        <p:txBody>
          <a:bodyPr/>
          <a:lstStyle/>
          <a:p>
            <a:pPr marL="514350" indent="-514350">
              <a:buFont typeface="+mj-lt"/>
              <a:buAutoNum type="arabicPeriod"/>
            </a:pPr>
            <a:r>
              <a:rPr lang="en-US" dirty="0">
                <a:solidFill>
                  <a:schemeClr val="tx1"/>
                </a:solidFill>
              </a:rPr>
              <a:t>Conducting fall risk assessment</a:t>
            </a:r>
          </a:p>
          <a:p>
            <a:pPr marL="514350" indent="-514350">
              <a:buFont typeface="+mj-lt"/>
              <a:buAutoNum type="arabicPeriod"/>
            </a:pPr>
            <a:r>
              <a:rPr lang="en-US" dirty="0">
                <a:solidFill>
                  <a:schemeClr val="tx1"/>
                </a:solidFill>
              </a:rPr>
              <a:t>Completing tailored fall prevention care planning</a:t>
            </a:r>
          </a:p>
          <a:p>
            <a:pPr marL="514350" indent="-514350">
              <a:buFont typeface="+mj-lt"/>
              <a:buAutoNum type="arabicPeriod"/>
            </a:pPr>
            <a:r>
              <a:rPr lang="en-US" b="1" dirty="0">
                <a:solidFill>
                  <a:schemeClr val="accent2">
                    <a:lumMod val="75000"/>
                  </a:schemeClr>
                </a:solidFill>
              </a:rPr>
              <a:t>Consistently implementing the plan</a:t>
            </a:r>
          </a:p>
          <a:p>
            <a:pPr marL="514350" indent="-514350">
              <a:buNone/>
            </a:pPr>
            <a:endParaRPr lang="en-US" b="1" dirty="0">
              <a:solidFill>
                <a:schemeClr val="tx1"/>
              </a:solidFill>
            </a:endParaRPr>
          </a:p>
          <a:p>
            <a:pPr>
              <a:buNone/>
            </a:pPr>
            <a:endParaRPr lang="en-US" dirty="0"/>
          </a:p>
        </p:txBody>
      </p:sp>
      <p:sp>
        <p:nvSpPr>
          <p:cNvPr id="4" name="TextBox 3"/>
          <p:cNvSpPr txBox="1"/>
          <p:nvPr/>
        </p:nvSpPr>
        <p:spPr>
          <a:xfrm>
            <a:off x="419100" y="5257800"/>
            <a:ext cx="8305800" cy="95410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fontAlgn="auto" latinLnBrk="1" hangingPunct="0">
              <a:spcBef>
                <a:spcPts val="0"/>
              </a:spcBef>
              <a:spcAft>
                <a:spcPts val="0"/>
              </a:spcAft>
            </a:pPr>
            <a:r>
              <a:rPr lang="en-US" sz="2800" kern="0" dirty="0">
                <a:solidFill>
                  <a:srgbClr val="000000"/>
                </a:solidFill>
                <a:latin typeface="Calibri"/>
                <a:ea typeface="Calibri"/>
                <a:cs typeface="Calibri"/>
                <a:sym typeface="Calibri"/>
              </a:rPr>
              <a:t>Carry out the plan consistently to prevent falls– patient engagement can help!</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normAutofit/>
          </a:bodyPr>
          <a:lstStyle/>
          <a:p>
            <a:pPr algn="r"/>
            <a:r>
              <a:rPr lang="en-US" sz="3100" b="1" dirty="0"/>
              <a:t>Step 3- </a:t>
            </a:r>
            <a:r>
              <a:rPr lang="en-US" sz="3100" dirty="0"/>
              <a:t>Consistently Implementing the Plan</a:t>
            </a:r>
            <a:endParaRPr lang="en-US" dirty="0"/>
          </a:p>
        </p:txBody>
      </p:sp>
      <p:sp>
        <p:nvSpPr>
          <p:cNvPr id="3" name="Text Placeholder 2"/>
          <p:cNvSpPr>
            <a:spLocks noGrp="1"/>
          </p:cNvSpPr>
          <p:nvPr>
            <p:ph idx="1"/>
          </p:nvPr>
        </p:nvSpPr>
        <p:spPr>
          <a:xfrm>
            <a:off x="457200" y="1874837"/>
            <a:ext cx="8229600" cy="4525963"/>
          </a:xfrm>
        </p:spPr>
        <p:txBody>
          <a:bodyPr>
            <a:normAutofit fontScale="92500" lnSpcReduction="10000"/>
          </a:bodyPr>
          <a:lstStyle/>
          <a:p>
            <a:r>
              <a:rPr lang="en-US" dirty="0"/>
              <a:t>Engaging patients and family in the 3-step fall prevention process ensures that they understand their risk factors and can play a role in making sure that the fall prevention plan is implemented consistently.</a:t>
            </a:r>
          </a:p>
          <a:p>
            <a:r>
              <a:rPr lang="en-US" dirty="0"/>
              <a:t>Conduct the fall risk assessment with the patient then develop the tailored prevention plan together based on the risk factors identified.</a:t>
            </a:r>
          </a:p>
          <a:p>
            <a:r>
              <a:rPr lang="en-US" dirty="0"/>
              <a:t>Consistently educate and remind the patient how to implement the plan.</a:t>
            </a:r>
          </a:p>
          <a:p>
            <a:pPr>
              <a:buNone/>
            </a:pPr>
            <a:endParaRPr lang="en-US" dirty="0"/>
          </a:p>
        </p:txBody>
      </p:sp>
      <p:sp>
        <p:nvSpPr>
          <p:cNvPr id="4" name="8-Point Star 3"/>
          <p:cNvSpPr/>
          <p:nvPr/>
        </p:nvSpPr>
        <p:spPr>
          <a:xfrm>
            <a:off x="76200" y="152400"/>
            <a:ext cx="2057400" cy="530063"/>
          </a:xfrm>
          <a:prstGeom prst="star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fontAlgn="auto" latinLnBrk="1" hangingPunct="0">
              <a:spcBef>
                <a:spcPts val="0"/>
              </a:spcBef>
              <a:spcAft>
                <a:spcPts val="0"/>
              </a:spcAft>
            </a:pPr>
            <a:r>
              <a:rPr lang="en-US" b="1" kern="0" dirty="0">
                <a:solidFill>
                  <a:srgbClr val="000000"/>
                </a:solidFill>
                <a:latin typeface="Calibri"/>
                <a:sym typeface="Calibri"/>
              </a:rPr>
              <a:t>Step 3</a:t>
            </a:r>
          </a:p>
        </p:txBody>
      </p:sp>
      <p:sp>
        <p:nvSpPr>
          <p:cNvPr id="5" name="TextBox 4"/>
          <p:cNvSpPr txBox="1"/>
          <p:nvPr/>
        </p:nvSpPr>
        <p:spPr>
          <a:xfrm>
            <a:off x="304800" y="1371600"/>
            <a:ext cx="3886200" cy="584775"/>
          </a:xfrm>
          <a:prstGeom prst="rect">
            <a:avLst/>
          </a:prstGeom>
          <a:noFill/>
        </p:spPr>
        <p:txBody>
          <a:bodyPr wrap="square" rtlCol="0">
            <a:spAutoFit/>
          </a:bodyPr>
          <a:lstStyle/>
          <a:p>
            <a:r>
              <a:rPr lang="en-US" sz="3200" b="1" dirty="0">
                <a:latin typeface="+mn-lt"/>
              </a:rPr>
              <a:t>Patient engagement</a:t>
            </a:r>
            <a:endParaRPr lang="en-US" sz="3200" dirty="0">
              <a:latin typeface="+mn-lt"/>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8136"/>
            <a:ext cx="8229600" cy="685800"/>
          </a:xfrm>
        </p:spPr>
        <p:txBody>
          <a:bodyPr>
            <a:normAutofit fontScale="90000"/>
          </a:bodyPr>
          <a:lstStyle/>
          <a:p>
            <a:r>
              <a:rPr lang="en-US" sz="3600" dirty="0"/>
              <a:t>Tools to Support Fall TIPS Rollout</a:t>
            </a:r>
            <a:br>
              <a:rPr lang="en-US" sz="3600" dirty="0"/>
            </a:br>
            <a:r>
              <a:rPr lang="en-US" sz="2700" i="1" dirty="0"/>
              <a:t>Available on “resources” page at </a:t>
            </a:r>
            <a:r>
              <a:rPr lang="en-US" sz="2700" i="1" dirty="0">
                <a:hlinkClick r:id="rId2"/>
              </a:rPr>
              <a:t>www.falltips.org/resources</a:t>
            </a:r>
            <a:r>
              <a:rPr lang="en-US" sz="2700" i="1" dirty="0"/>
              <a:t>  </a:t>
            </a:r>
            <a:endParaRPr lang="en-US" sz="3600" i="1" dirty="0"/>
          </a:p>
        </p:txBody>
      </p:sp>
      <p:sp>
        <p:nvSpPr>
          <p:cNvPr id="5" name="TextBox 4">
            <a:extLst>
              <a:ext uri="{FF2B5EF4-FFF2-40B4-BE49-F238E27FC236}">
                <a16:creationId xmlns:a16="http://schemas.microsoft.com/office/drawing/2014/main" id="{795BB038-03A7-4569-B5A5-4B1AB3459AF1}"/>
              </a:ext>
            </a:extLst>
          </p:cNvPr>
          <p:cNvSpPr txBox="1"/>
          <p:nvPr/>
        </p:nvSpPr>
        <p:spPr>
          <a:xfrm>
            <a:off x="19050" y="6172200"/>
            <a:ext cx="9124950" cy="4616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lgn="ctr">
              <a:buNone/>
            </a:pPr>
            <a:r>
              <a:rPr lang="en-US" sz="2400" dirty="0"/>
              <a:t>Fall TIPS email: </a:t>
            </a:r>
            <a:r>
              <a:rPr lang="en-US" sz="2400" dirty="0">
                <a:hlinkClick r:id="rId3"/>
              </a:rPr>
              <a:t>PHSFallTIPS@partners.org</a:t>
            </a:r>
            <a:endParaRPr lang="en-US" sz="2400" dirty="0"/>
          </a:p>
        </p:txBody>
      </p:sp>
      <p:pic>
        <p:nvPicPr>
          <p:cNvPr id="6" name="Picture 5">
            <a:extLst>
              <a:ext uri="{FF2B5EF4-FFF2-40B4-BE49-F238E27FC236}">
                <a16:creationId xmlns:a16="http://schemas.microsoft.com/office/drawing/2014/main" id="{16EA549E-03A8-408A-8205-A73AB74D3CE1}"/>
              </a:ext>
            </a:extLst>
          </p:cNvPr>
          <p:cNvPicPr>
            <a:picLocks noChangeAspect="1"/>
          </p:cNvPicPr>
          <p:nvPr/>
        </p:nvPicPr>
        <p:blipFill rotWithShape="1">
          <a:blip r:embed="rId4"/>
          <a:srcRect l="50000" b="23580"/>
          <a:stretch/>
        </p:blipFill>
        <p:spPr>
          <a:xfrm>
            <a:off x="1228725" y="1533852"/>
            <a:ext cx="6705600" cy="4099560"/>
          </a:xfrm>
          <a:prstGeom prst="rect">
            <a:avLst/>
          </a:prstGeom>
          <a:ln>
            <a:solidFill>
              <a:schemeClr val="tx1"/>
            </a:solidFill>
          </a:ln>
        </p:spPr>
      </p:pic>
      <p:sp>
        <p:nvSpPr>
          <p:cNvPr id="12" name="TextBox 11">
            <a:extLst>
              <a:ext uri="{FF2B5EF4-FFF2-40B4-BE49-F238E27FC236}">
                <a16:creationId xmlns:a16="http://schemas.microsoft.com/office/drawing/2014/main" id="{0C0923B9-46A4-4C78-AB37-95D987307775}"/>
              </a:ext>
            </a:extLst>
          </p:cNvPr>
          <p:cNvSpPr txBox="1"/>
          <p:nvPr/>
        </p:nvSpPr>
        <p:spPr>
          <a:xfrm>
            <a:off x="6219825" y="3861256"/>
            <a:ext cx="1143000" cy="430887"/>
          </a:xfrm>
          <a:prstGeom prst="rect">
            <a:avLst/>
          </a:prstGeom>
          <a:noFill/>
          <a:ln>
            <a:solidFill>
              <a:schemeClr val="tx1"/>
            </a:solidFill>
          </a:ln>
        </p:spPr>
        <p:txBody>
          <a:bodyPr wrap="square" rtlCol="0">
            <a:spAutoFit/>
          </a:bodyPr>
          <a:lstStyle/>
          <a:p>
            <a:r>
              <a:rPr lang="en-US" sz="1100" b="1" dirty="0"/>
              <a:t>Slides to Train Staff </a:t>
            </a:r>
          </a:p>
        </p:txBody>
      </p:sp>
      <p:sp>
        <p:nvSpPr>
          <p:cNvPr id="13" name="TextBox 12">
            <a:extLst>
              <a:ext uri="{FF2B5EF4-FFF2-40B4-BE49-F238E27FC236}">
                <a16:creationId xmlns:a16="http://schemas.microsoft.com/office/drawing/2014/main" id="{2695C57C-2C9B-4CEF-A771-BE511B290DA1}"/>
              </a:ext>
            </a:extLst>
          </p:cNvPr>
          <p:cNvSpPr txBox="1"/>
          <p:nvPr/>
        </p:nvSpPr>
        <p:spPr>
          <a:xfrm>
            <a:off x="6172200" y="4862097"/>
            <a:ext cx="1371600" cy="600164"/>
          </a:xfrm>
          <a:prstGeom prst="rect">
            <a:avLst/>
          </a:prstGeom>
          <a:noFill/>
          <a:ln>
            <a:solidFill>
              <a:schemeClr val="tx1"/>
            </a:solidFill>
          </a:ln>
        </p:spPr>
        <p:txBody>
          <a:bodyPr wrap="square" rtlCol="0">
            <a:spAutoFit/>
          </a:bodyPr>
          <a:lstStyle/>
          <a:p>
            <a:r>
              <a:rPr lang="en-US" sz="1100" b="1" dirty="0"/>
              <a:t>1-page guides for RNs and Nursing Assistants</a:t>
            </a:r>
          </a:p>
        </p:txBody>
      </p:sp>
      <p:sp>
        <p:nvSpPr>
          <p:cNvPr id="20" name="Right Brace 19">
            <a:extLst>
              <a:ext uri="{FF2B5EF4-FFF2-40B4-BE49-F238E27FC236}">
                <a16:creationId xmlns:a16="http://schemas.microsoft.com/office/drawing/2014/main" id="{334CB0B1-83C2-470F-B013-90BA06551038}"/>
              </a:ext>
            </a:extLst>
          </p:cNvPr>
          <p:cNvSpPr/>
          <p:nvPr/>
        </p:nvSpPr>
        <p:spPr>
          <a:xfrm>
            <a:off x="5867400" y="3657600"/>
            <a:ext cx="304800" cy="8382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a:extLst>
              <a:ext uri="{FF2B5EF4-FFF2-40B4-BE49-F238E27FC236}">
                <a16:creationId xmlns:a16="http://schemas.microsoft.com/office/drawing/2014/main" id="{D0FB8381-273A-4B64-BE54-7898692ED21A}"/>
              </a:ext>
            </a:extLst>
          </p:cNvPr>
          <p:cNvSpPr/>
          <p:nvPr/>
        </p:nvSpPr>
        <p:spPr>
          <a:xfrm>
            <a:off x="5791200" y="4893261"/>
            <a:ext cx="304800" cy="43088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78833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00A0A-1080-49BB-AE6F-9AEDF70F7944}"/>
              </a:ext>
            </a:extLst>
          </p:cNvPr>
          <p:cNvSpPr>
            <a:spLocks noGrp="1"/>
          </p:cNvSpPr>
          <p:nvPr>
            <p:ph type="title"/>
          </p:nvPr>
        </p:nvSpPr>
        <p:spPr/>
        <p:txBody>
          <a:bodyPr>
            <a:normAutofit fontScale="90000"/>
          </a:bodyPr>
          <a:lstStyle/>
          <a:p>
            <a:r>
              <a:rPr lang="en-US" dirty="0"/>
              <a:t>Fall TIPS Implementation Protocol</a:t>
            </a:r>
            <a:br>
              <a:rPr lang="en-US" dirty="0"/>
            </a:br>
            <a:r>
              <a:rPr lang="en-US" sz="2200" i="1" dirty="0"/>
              <a:t>Detailed Guide available at </a:t>
            </a:r>
            <a:r>
              <a:rPr lang="en-US" sz="2200" i="1" dirty="0">
                <a:hlinkClick r:id="rId2"/>
              </a:rPr>
              <a:t>www.falltips.org/implement-fall-tips/</a:t>
            </a:r>
            <a:r>
              <a:rPr lang="en-US" sz="2200" i="1">
                <a:hlinkClick r:id="rId2"/>
              </a:rPr>
              <a:t>step-1/</a:t>
            </a:r>
            <a:r>
              <a:rPr lang="en-US" sz="2200" i="1"/>
              <a:t> </a:t>
            </a:r>
            <a:endParaRPr lang="en-US" dirty="0"/>
          </a:p>
        </p:txBody>
      </p:sp>
      <p:sp>
        <p:nvSpPr>
          <p:cNvPr id="4" name="Content Placeholder 3">
            <a:extLst>
              <a:ext uri="{FF2B5EF4-FFF2-40B4-BE49-F238E27FC236}">
                <a16:creationId xmlns:a16="http://schemas.microsoft.com/office/drawing/2014/main" id="{FB403334-D425-4981-8FF6-3B38D1D1683B}"/>
              </a:ext>
            </a:extLst>
          </p:cNvPr>
          <p:cNvSpPr>
            <a:spLocks noGrp="1"/>
          </p:cNvSpPr>
          <p:nvPr>
            <p:ph idx="1"/>
          </p:nvPr>
        </p:nvSpPr>
        <p:spPr>
          <a:xfrm>
            <a:off x="457200" y="1600200"/>
            <a:ext cx="4419600" cy="4525963"/>
          </a:xfrm>
        </p:spPr>
        <p:txBody>
          <a:bodyPr>
            <a:normAutofit fontScale="92500" lnSpcReduction="20000"/>
          </a:bodyPr>
          <a:lstStyle/>
          <a:p>
            <a:pPr marL="514350" indent="-514350">
              <a:buFont typeface="+mj-lt"/>
              <a:buAutoNum type="arabicPeriod"/>
            </a:pPr>
            <a:r>
              <a:rPr lang="en-US" sz="1600" b="1" dirty="0"/>
              <a:t>Secure Buy-In from Hospital Leadership</a:t>
            </a:r>
          </a:p>
          <a:p>
            <a:pPr marL="514350" indent="-514350">
              <a:buFont typeface="+mj-lt"/>
              <a:buAutoNum type="arabicPeriod"/>
            </a:pPr>
            <a:r>
              <a:rPr lang="en-US" sz="1600" b="1" dirty="0"/>
              <a:t>Secure Buy-In from Nurses</a:t>
            </a:r>
          </a:p>
          <a:p>
            <a:pPr marL="685800" lvl="1"/>
            <a:r>
              <a:rPr lang="en-US" sz="1600" dirty="0"/>
              <a:t>Recruit champions (for peer support/training, data collection)</a:t>
            </a:r>
          </a:p>
          <a:p>
            <a:pPr marL="514350" indent="-514350">
              <a:buFont typeface="+mj-lt"/>
              <a:buAutoNum type="arabicPeriod"/>
            </a:pPr>
            <a:r>
              <a:rPr lang="en-US" sz="1600" b="1" dirty="0"/>
              <a:t>Train Champions</a:t>
            </a:r>
          </a:p>
          <a:p>
            <a:pPr marL="685800" lvl="1"/>
            <a:r>
              <a:rPr lang="en-US" sz="1600" dirty="0"/>
              <a:t>Conduct fall risk assessment competency training with all staff using provided toolkit </a:t>
            </a:r>
          </a:p>
          <a:p>
            <a:pPr marL="514350" indent="-514350">
              <a:buFont typeface="+mj-lt"/>
              <a:buAutoNum type="arabicPeriod"/>
            </a:pPr>
            <a:r>
              <a:rPr lang="en-US" sz="1600" b="1" dirty="0"/>
              <a:t>Plan Implementation</a:t>
            </a:r>
          </a:p>
          <a:p>
            <a:pPr lvl="1"/>
            <a:r>
              <a:rPr lang="en-US" sz="1600" dirty="0"/>
              <a:t>Print, laminate paper Fall TIPS </a:t>
            </a:r>
          </a:p>
          <a:p>
            <a:pPr lvl="1"/>
            <a:r>
              <a:rPr lang="en-US" sz="1600" dirty="0"/>
              <a:t>Use “Readiness for Implementation Checklist”</a:t>
            </a:r>
          </a:p>
          <a:p>
            <a:pPr lvl="1"/>
            <a:r>
              <a:rPr lang="en-US" sz="1600" dirty="0"/>
              <a:t>Select Go-Live Date</a:t>
            </a:r>
          </a:p>
          <a:p>
            <a:pPr marL="514350" indent="-514350">
              <a:buFont typeface="+mj-lt"/>
              <a:buAutoNum type="arabicPeriod"/>
            </a:pPr>
            <a:r>
              <a:rPr lang="en-US" sz="1600" b="1" dirty="0"/>
              <a:t>Communicate Consistently </a:t>
            </a:r>
          </a:p>
          <a:p>
            <a:pPr marL="685800" lvl="1"/>
            <a:r>
              <a:rPr lang="en-US" sz="1600" dirty="0"/>
              <a:t>Track progress weekly</a:t>
            </a:r>
          </a:p>
          <a:p>
            <a:pPr marL="971550" lvl="2" indent="-171450"/>
            <a:r>
              <a:rPr lang="en-US" sz="1200" dirty="0"/>
              <a:t>How often is Fall TIPS tool completed? (within 24 hours of admission and updated at least once a day)</a:t>
            </a:r>
          </a:p>
          <a:p>
            <a:pPr marL="971550" lvl="2" indent="-171450"/>
            <a:r>
              <a:rPr lang="en-US" sz="1200" dirty="0"/>
              <a:t>How accurate and up-to-date is the tool?</a:t>
            </a:r>
          </a:p>
          <a:p>
            <a:pPr marL="971550" lvl="2" indent="-171450"/>
            <a:r>
              <a:rPr lang="en-US" sz="1200" dirty="0"/>
              <a:t>How many days since last fall?</a:t>
            </a:r>
            <a:endParaRPr lang="en-US" sz="1200" b="1" dirty="0"/>
          </a:p>
          <a:p>
            <a:pPr marL="685800" lvl="1"/>
            <a:r>
              <a:rPr lang="en-US" sz="1600" dirty="0"/>
              <a:t>Provide continuous feedback</a:t>
            </a:r>
          </a:p>
          <a:p>
            <a:pPr marL="971550" lvl="2" indent="-171450"/>
            <a:r>
              <a:rPr lang="en-US" sz="1200" dirty="0"/>
              <a:t>Via emails and posters</a:t>
            </a:r>
          </a:p>
          <a:p>
            <a:pPr marL="971550" lvl="2" indent="-171450"/>
            <a:r>
              <a:rPr lang="en-US" sz="1200" dirty="0"/>
              <a:t>In-person rounding on nurses</a:t>
            </a:r>
          </a:p>
          <a:p>
            <a:pPr marL="971550" lvl="2" indent="-171450"/>
            <a:r>
              <a:rPr lang="en-US" sz="1200" dirty="0"/>
              <a:t>Promote patient engagement and education</a:t>
            </a:r>
          </a:p>
        </p:txBody>
      </p:sp>
      <p:pic>
        <p:nvPicPr>
          <p:cNvPr id="5" name="Picture 4" descr="Fall TIPS Implementation Protocol.PNG">
            <a:extLst>
              <a:ext uri="{FF2B5EF4-FFF2-40B4-BE49-F238E27FC236}">
                <a16:creationId xmlns:a16="http://schemas.microsoft.com/office/drawing/2014/main" id="{5E8CE8BA-EBD5-4C22-8CFC-ED767C59711E}"/>
              </a:ext>
            </a:extLst>
          </p:cNvPr>
          <p:cNvPicPr>
            <a:picLocks noChangeAspect="1"/>
          </p:cNvPicPr>
          <p:nvPr/>
        </p:nvPicPr>
        <p:blipFill rotWithShape="1">
          <a:blip r:embed="rId3" cstate="print"/>
          <a:srcRect l="54758" t="44684" r="14939" b="1606"/>
          <a:stretch/>
        </p:blipFill>
        <p:spPr>
          <a:xfrm>
            <a:off x="4886325" y="1552575"/>
            <a:ext cx="3527460" cy="4611972"/>
          </a:xfrm>
          <a:prstGeom prst="rect">
            <a:avLst/>
          </a:prstGeom>
          <a:ln>
            <a:solidFill>
              <a:schemeClr val="tx1"/>
            </a:solidFill>
          </a:ln>
        </p:spPr>
      </p:pic>
    </p:spTree>
    <p:extLst>
      <p:ext uri="{BB962C8B-B14F-4D97-AF65-F5344CB8AC3E}">
        <p14:creationId xmlns:p14="http://schemas.microsoft.com/office/powerpoint/2010/main" val="2992866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3-step fall prevention process case study</a:t>
            </a:r>
          </a:p>
        </p:txBody>
      </p:sp>
      <p:sp>
        <p:nvSpPr>
          <p:cNvPr id="3" name="Text Placeholder 2"/>
          <p:cNvSpPr>
            <a:spLocks noGrp="1"/>
          </p:cNvSpPr>
          <p:nvPr>
            <p:ph type="body" idx="1"/>
          </p:nvPr>
        </p:nvSpPr>
        <p:spPr/>
        <p:txBody>
          <a:bodyPr/>
          <a:lstStyle/>
          <a:p>
            <a:r>
              <a:rPr lang="en-US" dirty="0"/>
              <a:t>Evidence-based Fall Prevention</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1: John</a:t>
            </a:r>
          </a:p>
        </p:txBody>
      </p:sp>
      <p:sp>
        <p:nvSpPr>
          <p:cNvPr id="3" name="Content Placeholder 2"/>
          <p:cNvSpPr>
            <a:spLocks noGrp="1"/>
          </p:cNvSpPr>
          <p:nvPr>
            <p:ph idx="1"/>
          </p:nvPr>
        </p:nvSpPr>
        <p:spPr/>
        <p:txBody>
          <a:bodyPr>
            <a:normAutofit fontScale="70000" lnSpcReduction="20000"/>
          </a:bodyPr>
          <a:lstStyle/>
          <a:p>
            <a:pPr lvl="0"/>
            <a:r>
              <a:rPr lang="en-US" dirty="0"/>
              <a:t>John, an 82-year-old man with diabetes was admitted to BWH medical unit with chest pain and shortness of breath. On admission, the patient was found to be alert and oriented. He had an IV and was placed on a cardiac monitor. </a:t>
            </a:r>
          </a:p>
          <a:p>
            <a:pPr lvl="0"/>
            <a:r>
              <a:rPr lang="en-US" dirty="0"/>
              <a:t>During the admission interview, John reported that with his cane, he was independent with walking and transfers. However, the nurse noted that the doctor’s order was for walking with cane and assistance only.</a:t>
            </a:r>
          </a:p>
          <a:p>
            <a:pPr lvl="0"/>
            <a:r>
              <a:rPr lang="en-US" dirty="0"/>
              <a:t>With further questioning, the patient reported that he had fallen at home several times over the past year, most recently last month.</a:t>
            </a:r>
          </a:p>
          <a:p>
            <a:pPr lvl="0"/>
            <a:r>
              <a:rPr lang="en-US" dirty="0"/>
              <a:t>As the nurse assisted the patient to the bathroom, she noted that initially he used the bedside table and other furniture as guides and needed to be reminded to use his cane.</a:t>
            </a:r>
          </a:p>
          <a:p>
            <a:pPr lvl="0"/>
            <a:r>
              <a:rPr lang="en-US" dirty="0"/>
              <a:t>Once he was given a cane, John walked with short, steady steps to the bathroom. </a:t>
            </a:r>
          </a:p>
          <a:p>
            <a:pPr marL="0" indent="0">
              <a:lnSpc>
                <a:spcPct val="90000"/>
              </a:lnSpc>
              <a:buNone/>
            </a:pPr>
            <a:endParaRPr lang="en-US" dirty="0"/>
          </a:p>
          <a:p>
            <a:pPr lvl="0">
              <a:buNone/>
            </a:pPr>
            <a:endParaRPr lang="en-US" dirty="0"/>
          </a:p>
          <a:p>
            <a:endParaRPr lang="en-US" dirty="0"/>
          </a:p>
        </p:txBody>
      </p:sp>
    </p:spTree>
    <p:extLst>
      <p:ext uri="{BB962C8B-B14F-4D97-AF65-F5344CB8AC3E}">
        <p14:creationId xmlns:p14="http://schemas.microsoft.com/office/powerpoint/2010/main" val="1890941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p>
        </p:txBody>
      </p:sp>
      <p:sp>
        <p:nvSpPr>
          <p:cNvPr id="7" name="Text Placeholder 6"/>
          <p:cNvSpPr>
            <a:spLocks noGrp="1"/>
          </p:cNvSpPr>
          <p:nvPr>
            <p:ph idx="1"/>
          </p:nvPr>
        </p:nvSpPr>
        <p:spPr/>
        <p:txBody>
          <a:bodyPr/>
          <a:lstStyle/>
          <a:p>
            <a:endParaRPr lang="en-US"/>
          </a:p>
        </p:txBody>
      </p:sp>
      <p:pic>
        <p:nvPicPr>
          <p:cNvPr id="58369" name="Picture 1"/>
          <p:cNvPicPr>
            <a:picLocks noChangeAspect="1" noChangeArrowheads="1"/>
          </p:cNvPicPr>
          <p:nvPr/>
        </p:nvPicPr>
        <p:blipFill>
          <a:blip r:embed="rId2" cstate="print"/>
          <a:srcRect/>
          <a:stretch>
            <a:fillRect/>
          </a:stretch>
        </p:blipFill>
        <p:spPr bwMode="auto">
          <a:xfrm>
            <a:off x="228600" y="870794"/>
            <a:ext cx="8762999" cy="5453806"/>
          </a:xfrm>
          <a:prstGeom prst="rect">
            <a:avLst/>
          </a:prstGeom>
          <a:noFill/>
          <a:ln w="9525">
            <a:noFill/>
            <a:miter lim="800000"/>
            <a:headEnd/>
            <a:tailEnd/>
          </a:ln>
        </p:spPr>
      </p:pic>
      <p:sp>
        <p:nvSpPr>
          <p:cNvPr id="8" name="TextBox 7"/>
          <p:cNvSpPr txBox="1"/>
          <p:nvPr/>
        </p:nvSpPr>
        <p:spPr>
          <a:xfrm>
            <a:off x="2209800" y="228600"/>
            <a:ext cx="472440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fontAlgn="auto" latinLnBrk="1" hangingPunct="0">
              <a:spcBef>
                <a:spcPts val="0"/>
              </a:spcBef>
              <a:spcAft>
                <a:spcPts val="0"/>
              </a:spcAft>
            </a:pPr>
            <a:r>
              <a:rPr lang="en-US" sz="3200" b="1" kern="0" dirty="0">
                <a:solidFill>
                  <a:prstClr val="white"/>
                </a:solidFill>
                <a:latin typeface="Calibri"/>
                <a:ea typeface="Calibri"/>
                <a:cs typeface="Calibri"/>
                <a:sym typeface="Calibri"/>
              </a:rPr>
              <a:t>Paper Fall TIPS Tool</a:t>
            </a:r>
          </a:p>
        </p:txBody>
      </p:sp>
    </p:spTree>
    <p:extLst>
      <p:ext uri="{BB962C8B-B14F-4D97-AF65-F5344CB8AC3E}">
        <p14:creationId xmlns:p14="http://schemas.microsoft.com/office/powerpoint/2010/main" val="371314719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762000"/>
            <a:ext cx="9144000" cy="5848350"/>
          </a:xfrm>
          <a:prstGeom prst="rect">
            <a:avLst/>
          </a:prstGeom>
          <a:noFill/>
          <a:ln w="9525">
            <a:noFill/>
            <a:miter lim="800000"/>
            <a:headEnd/>
            <a:tailEnd/>
          </a:ln>
        </p:spPr>
      </p:pic>
      <p:sp>
        <p:nvSpPr>
          <p:cNvPr id="3" name="Rectangle 2"/>
          <p:cNvSpPr/>
          <p:nvPr/>
        </p:nvSpPr>
        <p:spPr>
          <a:xfrm>
            <a:off x="3276600" y="3810000"/>
            <a:ext cx="655949" cy="830997"/>
          </a:xfrm>
          <a:prstGeom prst="rect">
            <a:avLst/>
          </a:prstGeom>
        </p:spPr>
        <p:txBody>
          <a:bodyPr wrap="none">
            <a:spAutoFit/>
          </a:bodyPr>
          <a:lstStyle/>
          <a:p>
            <a:pPr fontAlgn="auto">
              <a:spcBef>
                <a:spcPts val="0"/>
              </a:spcBef>
              <a:spcAft>
                <a:spcPts val="0"/>
              </a:spcAft>
            </a:pPr>
            <a:r>
              <a:rPr lang="en-US" sz="4800" b="1" kern="0" dirty="0">
                <a:solidFill>
                  <a:sysClr val="windowText" lastClr="000000"/>
                </a:solidFill>
                <a:latin typeface="Calibri"/>
                <a:sym typeface="Wingdings 2"/>
              </a:rPr>
              <a:t></a:t>
            </a:r>
            <a:endParaRPr lang="en-US" sz="4800" b="1" kern="0" dirty="0">
              <a:solidFill>
                <a:sysClr val="windowText" lastClr="000000"/>
              </a:solidFill>
              <a:latin typeface="Calibri"/>
              <a:sym typeface="Calibri"/>
            </a:endParaRPr>
          </a:p>
        </p:txBody>
      </p:sp>
      <p:sp>
        <p:nvSpPr>
          <p:cNvPr id="4" name="Rectangle 3"/>
          <p:cNvSpPr/>
          <p:nvPr/>
        </p:nvSpPr>
        <p:spPr>
          <a:xfrm>
            <a:off x="3276600" y="2438400"/>
            <a:ext cx="655949" cy="830997"/>
          </a:xfrm>
          <a:prstGeom prst="rect">
            <a:avLst/>
          </a:prstGeom>
        </p:spPr>
        <p:txBody>
          <a:bodyPr wrap="none">
            <a:spAutoFit/>
          </a:bodyPr>
          <a:lstStyle/>
          <a:p>
            <a:pPr fontAlgn="auto">
              <a:spcBef>
                <a:spcPts val="0"/>
              </a:spcBef>
              <a:spcAft>
                <a:spcPts val="0"/>
              </a:spcAft>
            </a:pPr>
            <a:r>
              <a:rPr lang="en-US" sz="4800" b="1" kern="0" dirty="0">
                <a:solidFill>
                  <a:sysClr val="windowText" lastClr="000000"/>
                </a:solidFill>
                <a:latin typeface="Calibri"/>
                <a:sym typeface="Wingdings 2"/>
              </a:rPr>
              <a:t></a:t>
            </a:r>
            <a:endParaRPr lang="en-US" sz="4800" b="1" kern="0" dirty="0">
              <a:solidFill>
                <a:sysClr val="windowText" lastClr="000000"/>
              </a:solidFill>
              <a:latin typeface="Calibri"/>
              <a:sym typeface="Calibri"/>
            </a:endParaRPr>
          </a:p>
        </p:txBody>
      </p:sp>
      <p:sp>
        <p:nvSpPr>
          <p:cNvPr id="5" name="Rectangle 4"/>
          <p:cNvSpPr/>
          <p:nvPr/>
        </p:nvSpPr>
        <p:spPr>
          <a:xfrm>
            <a:off x="3276600" y="3124200"/>
            <a:ext cx="655949" cy="830997"/>
          </a:xfrm>
          <a:prstGeom prst="rect">
            <a:avLst/>
          </a:prstGeom>
        </p:spPr>
        <p:txBody>
          <a:bodyPr wrap="none">
            <a:spAutoFit/>
          </a:bodyPr>
          <a:lstStyle/>
          <a:p>
            <a:pPr fontAlgn="auto">
              <a:spcBef>
                <a:spcPts val="0"/>
              </a:spcBef>
              <a:spcAft>
                <a:spcPts val="0"/>
              </a:spcAft>
            </a:pPr>
            <a:r>
              <a:rPr lang="en-US" sz="4800" b="1" kern="0" dirty="0">
                <a:solidFill>
                  <a:sysClr val="windowText" lastClr="000000"/>
                </a:solidFill>
                <a:latin typeface="Calibri"/>
                <a:sym typeface="Wingdings 2"/>
              </a:rPr>
              <a:t></a:t>
            </a:r>
            <a:endParaRPr lang="en-US" sz="4800" b="1" kern="0" dirty="0">
              <a:solidFill>
                <a:sysClr val="windowText" lastClr="000000"/>
              </a:solidFill>
              <a:latin typeface="Calibri"/>
              <a:sym typeface="Calibri"/>
            </a:endParaRPr>
          </a:p>
        </p:txBody>
      </p:sp>
      <p:sp>
        <p:nvSpPr>
          <p:cNvPr id="6" name="Rectangle 5"/>
          <p:cNvSpPr/>
          <p:nvPr/>
        </p:nvSpPr>
        <p:spPr>
          <a:xfrm>
            <a:off x="3276600" y="4495800"/>
            <a:ext cx="655949" cy="830997"/>
          </a:xfrm>
          <a:prstGeom prst="rect">
            <a:avLst/>
          </a:prstGeom>
        </p:spPr>
        <p:txBody>
          <a:bodyPr wrap="none">
            <a:spAutoFit/>
          </a:bodyPr>
          <a:lstStyle/>
          <a:p>
            <a:pPr fontAlgn="auto">
              <a:spcBef>
                <a:spcPts val="0"/>
              </a:spcBef>
              <a:spcAft>
                <a:spcPts val="0"/>
              </a:spcAft>
            </a:pPr>
            <a:r>
              <a:rPr lang="en-US" sz="4800" b="1" kern="0" dirty="0">
                <a:solidFill>
                  <a:sysClr val="windowText" lastClr="000000"/>
                </a:solidFill>
                <a:latin typeface="Calibri"/>
                <a:sym typeface="Wingdings 2"/>
              </a:rPr>
              <a:t></a:t>
            </a:r>
            <a:endParaRPr lang="en-US" sz="4800" b="1" kern="0" dirty="0">
              <a:solidFill>
                <a:sysClr val="windowText" lastClr="000000"/>
              </a:solidFill>
              <a:latin typeface="Calibri"/>
              <a:sym typeface="Calibri"/>
            </a:endParaRPr>
          </a:p>
        </p:txBody>
      </p:sp>
      <p:sp>
        <p:nvSpPr>
          <p:cNvPr id="9" name="Rounded Rectangle 8"/>
          <p:cNvSpPr/>
          <p:nvPr/>
        </p:nvSpPr>
        <p:spPr>
          <a:xfrm>
            <a:off x="4114800" y="2514600"/>
            <a:ext cx="838200" cy="716986"/>
          </a:xfrm>
          <a:prstGeom prst="roundRect">
            <a:avLst/>
          </a:prstGeom>
          <a:noFill/>
          <a:ln w="698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kern="0" dirty="0">
              <a:solidFill>
                <a:prstClr val="white"/>
              </a:solidFill>
              <a:sym typeface="Calibri"/>
            </a:endParaRPr>
          </a:p>
        </p:txBody>
      </p:sp>
      <p:sp>
        <p:nvSpPr>
          <p:cNvPr id="10" name="Rounded Rectangle 9"/>
          <p:cNvSpPr/>
          <p:nvPr/>
        </p:nvSpPr>
        <p:spPr>
          <a:xfrm>
            <a:off x="6705600" y="2057400"/>
            <a:ext cx="1219200" cy="1214497"/>
          </a:xfrm>
          <a:prstGeom prst="roundRect">
            <a:avLst/>
          </a:prstGeom>
          <a:noFill/>
          <a:ln w="698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kern="0" dirty="0">
              <a:solidFill>
                <a:prstClr val="white"/>
              </a:solidFill>
              <a:sym typeface="Calibri"/>
            </a:endParaRPr>
          </a:p>
        </p:txBody>
      </p:sp>
      <p:sp>
        <p:nvSpPr>
          <p:cNvPr id="11" name="Rounded Rectangle 10"/>
          <p:cNvSpPr/>
          <p:nvPr/>
        </p:nvSpPr>
        <p:spPr>
          <a:xfrm>
            <a:off x="4114800" y="3352800"/>
            <a:ext cx="1524000" cy="1600201"/>
          </a:xfrm>
          <a:prstGeom prst="roundRect">
            <a:avLst/>
          </a:prstGeom>
          <a:noFill/>
          <a:ln w="698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kern="0" dirty="0">
              <a:solidFill>
                <a:prstClr val="white"/>
              </a:solidFill>
              <a:sym typeface="Calibri"/>
            </a:endParaRPr>
          </a:p>
        </p:txBody>
      </p:sp>
      <p:sp>
        <p:nvSpPr>
          <p:cNvPr id="13" name="Rounded Rectangle 12"/>
          <p:cNvSpPr/>
          <p:nvPr/>
        </p:nvSpPr>
        <p:spPr>
          <a:xfrm>
            <a:off x="7924800" y="3657600"/>
            <a:ext cx="1219200" cy="1371600"/>
          </a:xfrm>
          <a:prstGeom prst="roundRect">
            <a:avLst/>
          </a:prstGeom>
          <a:noFill/>
          <a:ln w="698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kern="0" dirty="0">
              <a:solidFill>
                <a:prstClr val="white"/>
              </a:solidFill>
              <a:sym typeface="Calibri"/>
            </a:endParaRPr>
          </a:p>
        </p:txBody>
      </p:sp>
      <p:sp>
        <p:nvSpPr>
          <p:cNvPr id="16" name="Rectangle 15"/>
          <p:cNvSpPr/>
          <p:nvPr/>
        </p:nvSpPr>
        <p:spPr>
          <a:xfrm>
            <a:off x="8001000" y="3200400"/>
            <a:ext cx="228600" cy="584775"/>
          </a:xfrm>
          <a:prstGeom prst="rect">
            <a:avLst/>
          </a:prstGeom>
        </p:spPr>
        <p:txBody>
          <a:bodyPr wrap="square">
            <a:spAutoFit/>
          </a:bodyPr>
          <a:lstStyle/>
          <a:p>
            <a:pPr fontAlgn="auto">
              <a:spcBef>
                <a:spcPts val="0"/>
              </a:spcBef>
              <a:spcAft>
                <a:spcPts val="0"/>
              </a:spcAft>
            </a:pPr>
            <a:r>
              <a:rPr lang="en-US" sz="3200" b="1" kern="0" dirty="0">
                <a:solidFill>
                  <a:sysClr val="windowText" lastClr="000000"/>
                </a:solidFill>
                <a:latin typeface="Calibri"/>
                <a:sym typeface="Wingdings 2"/>
              </a:rPr>
              <a:t>1</a:t>
            </a:r>
            <a:endParaRPr lang="en-US" sz="3200" b="1" kern="0" dirty="0">
              <a:solidFill>
                <a:sysClr val="windowText" lastClr="000000"/>
              </a:solidFill>
              <a:latin typeface="Calibri"/>
              <a:sym typeface="Calibri"/>
            </a:endParaRPr>
          </a:p>
        </p:txBody>
      </p:sp>
      <p:sp>
        <p:nvSpPr>
          <p:cNvPr id="17" name="Title 1"/>
          <p:cNvSpPr>
            <a:spLocks noGrp="1"/>
          </p:cNvSpPr>
          <p:nvPr>
            <p:ph type="title"/>
          </p:nvPr>
        </p:nvSpPr>
        <p:spPr>
          <a:xfrm>
            <a:off x="457200" y="-152400"/>
            <a:ext cx="8229600" cy="1143000"/>
          </a:xfrm>
        </p:spPr>
        <p:txBody>
          <a:bodyPr/>
          <a:lstStyle/>
          <a:p>
            <a:r>
              <a:rPr lang="en-US" b="1" dirty="0"/>
              <a:t>Answers</a:t>
            </a:r>
          </a:p>
        </p:txBody>
      </p:sp>
      <p:sp>
        <p:nvSpPr>
          <p:cNvPr id="14" name="Rectangle 13"/>
          <p:cNvSpPr/>
          <p:nvPr/>
        </p:nvSpPr>
        <p:spPr>
          <a:xfrm>
            <a:off x="3276600" y="5105400"/>
            <a:ext cx="655949" cy="830997"/>
          </a:xfrm>
          <a:prstGeom prst="rect">
            <a:avLst/>
          </a:prstGeom>
        </p:spPr>
        <p:txBody>
          <a:bodyPr wrap="none">
            <a:spAutoFit/>
          </a:bodyPr>
          <a:lstStyle/>
          <a:p>
            <a:pPr fontAlgn="auto">
              <a:spcBef>
                <a:spcPts val="0"/>
              </a:spcBef>
              <a:spcAft>
                <a:spcPts val="0"/>
              </a:spcAft>
            </a:pPr>
            <a:r>
              <a:rPr lang="en-US" sz="4800" b="1" kern="0" dirty="0">
                <a:solidFill>
                  <a:sysClr val="windowText" lastClr="000000"/>
                </a:solidFill>
                <a:latin typeface="Calibri"/>
                <a:sym typeface="Wingdings 2"/>
              </a:rPr>
              <a:t></a:t>
            </a:r>
            <a:endParaRPr lang="en-US" sz="4800" b="1" kern="0" dirty="0">
              <a:solidFill>
                <a:sysClr val="windowText" lastClr="000000"/>
              </a:solidFill>
              <a:latin typeface="Calibri"/>
              <a:sym typeface="Calibri"/>
            </a:endParaRPr>
          </a:p>
        </p:txBody>
      </p:sp>
      <p:sp>
        <p:nvSpPr>
          <p:cNvPr id="18" name="Rectangle 17"/>
          <p:cNvSpPr/>
          <p:nvPr/>
        </p:nvSpPr>
        <p:spPr>
          <a:xfrm>
            <a:off x="3276600" y="5715000"/>
            <a:ext cx="655949" cy="830997"/>
          </a:xfrm>
          <a:prstGeom prst="rect">
            <a:avLst/>
          </a:prstGeom>
        </p:spPr>
        <p:txBody>
          <a:bodyPr wrap="none">
            <a:spAutoFit/>
          </a:bodyPr>
          <a:lstStyle/>
          <a:p>
            <a:pPr fontAlgn="auto">
              <a:spcBef>
                <a:spcPts val="0"/>
              </a:spcBef>
              <a:spcAft>
                <a:spcPts val="0"/>
              </a:spcAft>
            </a:pPr>
            <a:r>
              <a:rPr lang="en-US" sz="4800" b="1" kern="0" dirty="0">
                <a:solidFill>
                  <a:sysClr val="windowText" lastClr="000000"/>
                </a:solidFill>
                <a:latin typeface="Calibri"/>
                <a:sym typeface="Wingdings 2"/>
              </a:rPr>
              <a:t></a:t>
            </a:r>
            <a:endParaRPr lang="en-US" sz="4800" b="1" kern="0" dirty="0">
              <a:solidFill>
                <a:sysClr val="windowText" lastClr="000000"/>
              </a:solidFill>
              <a:latin typeface="Calibri"/>
              <a:sym typeface="Calibri"/>
            </a:endParaRPr>
          </a:p>
        </p:txBody>
      </p:sp>
      <p:sp>
        <p:nvSpPr>
          <p:cNvPr id="19" name="Rounded Rectangle 18"/>
          <p:cNvSpPr/>
          <p:nvPr/>
        </p:nvSpPr>
        <p:spPr>
          <a:xfrm>
            <a:off x="4114800" y="5029200"/>
            <a:ext cx="1524000" cy="1524000"/>
          </a:xfrm>
          <a:prstGeom prst="roundRect">
            <a:avLst/>
          </a:prstGeom>
          <a:noFill/>
          <a:ln w="698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kern="0" dirty="0">
              <a:solidFill>
                <a:prstClr val="white"/>
              </a:solidFill>
              <a:sym typeface="Calibri"/>
            </a:endParaRPr>
          </a:p>
        </p:txBody>
      </p:sp>
      <p:sp>
        <p:nvSpPr>
          <p:cNvPr id="20" name="Rounded Rectangle 19"/>
          <p:cNvSpPr/>
          <p:nvPr/>
        </p:nvSpPr>
        <p:spPr>
          <a:xfrm>
            <a:off x="6858000" y="5334000"/>
            <a:ext cx="1066800" cy="1219200"/>
          </a:xfrm>
          <a:prstGeom prst="roundRect">
            <a:avLst/>
          </a:prstGeom>
          <a:noFill/>
          <a:ln w="698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kern="0" dirty="0">
              <a:solidFill>
                <a:prstClr val="white"/>
              </a:solidFill>
              <a:sym typeface="Calibri"/>
            </a:endParaRPr>
          </a:p>
        </p:txBody>
      </p:sp>
      <p:sp>
        <p:nvSpPr>
          <p:cNvPr id="21" name="TextBox 20"/>
          <p:cNvSpPr txBox="1"/>
          <p:nvPr/>
        </p:nvSpPr>
        <p:spPr>
          <a:xfrm>
            <a:off x="3124200" y="914400"/>
            <a:ext cx="57912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lang="en-US" kern="0" dirty="0">
                <a:solidFill>
                  <a:srgbClr val="000000"/>
                </a:solidFill>
                <a:latin typeface="Lucida Handwriting" pitchFamily="66" charset="0"/>
                <a:sym typeface="Calibri"/>
              </a:rPr>
              <a:t>John                                            05/12/2016</a:t>
            </a:r>
          </a:p>
        </p:txBody>
      </p:sp>
    </p:spTree>
    <p:extLst>
      <p:ext uri="{BB962C8B-B14F-4D97-AF65-F5344CB8AC3E}">
        <p14:creationId xmlns:p14="http://schemas.microsoft.com/office/powerpoint/2010/main" val="199101844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Evidence-based Fall Prevention Recap</a:t>
            </a:r>
          </a:p>
        </p:txBody>
      </p:sp>
      <p:sp>
        <p:nvSpPr>
          <p:cNvPr id="3" name="Text Placeholder 2"/>
          <p:cNvSpPr>
            <a:spLocks noGrp="1"/>
          </p:cNvSpPr>
          <p:nvPr>
            <p:ph idx="1"/>
          </p:nvPr>
        </p:nvSpPr>
        <p:spPr>
          <a:xfrm>
            <a:off x="228600" y="1066798"/>
            <a:ext cx="8458200" cy="5867402"/>
          </a:xfrm>
        </p:spPr>
        <p:txBody>
          <a:bodyPr>
            <a:normAutofit fontScale="92500" lnSpcReduction="10000"/>
          </a:bodyPr>
          <a:lstStyle/>
          <a:p>
            <a:r>
              <a:rPr lang="en-US" dirty="0"/>
              <a:t>Most patient falls are preventable </a:t>
            </a:r>
          </a:p>
          <a:p>
            <a:r>
              <a:rPr lang="en-US" dirty="0"/>
              <a:t>An evidence-based fall prevention program includes the following components:</a:t>
            </a:r>
          </a:p>
          <a:p>
            <a:pPr lvl="1"/>
            <a:r>
              <a:rPr lang="en-US" dirty="0"/>
              <a:t>Standard definitions</a:t>
            </a:r>
          </a:p>
          <a:p>
            <a:pPr lvl="1"/>
            <a:r>
              <a:rPr lang="en-US" dirty="0"/>
              <a:t>Universal fall precautions</a:t>
            </a:r>
          </a:p>
          <a:p>
            <a:pPr lvl="1"/>
            <a:r>
              <a:rPr lang="en-US" dirty="0"/>
              <a:t>3-Step Fall Prevention Process:</a:t>
            </a:r>
          </a:p>
          <a:p>
            <a:pPr lvl="2"/>
            <a:r>
              <a:rPr lang="en-US" dirty="0"/>
              <a:t>Fall risk assessment</a:t>
            </a:r>
          </a:p>
          <a:p>
            <a:pPr lvl="2"/>
            <a:r>
              <a:rPr lang="en-US" dirty="0"/>
              <a:t>Tailored fall prevention care planning</a:t>
            </a:r>
          </a:p>
          <a:p>
            <a:pPr lvl="2"/>
            <a:r>
              <a:rPr lang="en-US" dirty="0"/>
              <a:t>Consistent implementation of the tailored care plan</a:t>
            </a:r>
          </a:p>
          <a:p>
            <a:pPr lvl="1"/>
            <a:r>
              <a:rPr lang="en-US" dirty="0"/>
              <a:t>Post fall management</a:t>
            </a:r>
          </a:p>
          <a:p>
            <a:r>
              <a:rPr lang="en-US" dirty="0"/>
              <a:t>Implementation requires a continuous quality improvement,  interdisciplinary, team-based approach</a:t>
            </a:r>
          </a:p>
          <a:p>
            <a:endParaRPr 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17674-A82B-48DA-889C-F05125ABE451}"/>
              </a:ext>
            </a:extLst>
          </p:cNvPr>
          <p:cNvSpPr>
            <a:spLocks noGrp="1"/>
          </p:cNvSpPr>
          <p:nvPr>
            <p:ph type="title"/>
          </p:nvPr>
        </p:nvSpPr>
        <p:spPr/>
        <p:txBody>
          <a:bodyPr>
            <a:normAutofit fontScale="90000"/>
          </a:bodyPr>
          <a:lstStyle/>
          <a:p>
            <a:r>
              <a:rPr lang="en-US" dirty="0"/>
              <a:t>The Fall TIPS Collaborative: A Partnership for Spread</a:t>
            </a:r>
          </a:p>
        </p:txBody>
      </p:sp>
      <p:sp>
        <p:nvSpPr>
          <p:cNvPr id="3" name="Content Placeholder 2">
            <a:extLst>
              <a:ext uri="{FF2B5EF4-FFF2-40B4-BE49-F238E27FC236}">
                <a16:creationId xmlns:a16="http://schemas.microsoft.com/office/drawing/2014/main" id="{E29A1059-B89C-42A4-86E8-CF8B951067E8}"/>
              </a:ext>
            </a:extLst>
          </p:cNvPr>
          <p:cNvSpPr>
            <a:spLocks noGrp="1"/>
          </p:cNvSpPr>
          <p:nvPr>
            <p:ph idx="1"/>
          </p:nvPr>
        </p:nvSpPr>
        <p:spPr/>
        <p:txBody>
          <a:bodyPr>
            <a:normAutofit/>
          </a:bodyPr>
          <a:lstStyle/>
          <a:p>
            <a:r>
              <a:rPr lang="en-US" dirty="0"/>
              <a:t>Benefits of Membership:</a:t>
            </a:r>
          </a:p>
          <a:p>
            <a:pPr lvl="1"/>
            <a:r>
              <a:rPr lang="en-US" dirty="0"/>
              <a:t>Ongoing access to the Fall TIPS Toolkit, Fall TIPS training webinars, and the implementation guides</a:t>
            </a:r>
          </a:p>
        </p:txBody>
      </p:sp>
      <p:sp>
        <p:nvSpPr>
          <p:cNvPr id="4" name="TextBox 3">
            <a:extLst>
              <a:ext uri="{FF2B5EF4-FFF2-40B4-BE49-F238E27FC236}">
                <a16:creationId xmlns:a16="http://schemas.microsoft.com/office/drawing/2014/main" id="{F75EA45E-DFB4-44EF-BEAC-42EA7D9B98F7}"/>
              </a:ext>
            </a:extLst>
          </p:cNvPr>
          <p:cNvSpPr txBox="1"/>
          <p:nvPr/>
        </p:nvSpPr>
        <p:spPr>
          <a:xfrm>
            <a:off x="9524" y="6119336"/>
            <a:ext cx="9134475" cy="4154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pPr algn="ctr"/>
            <a:r>
              <a:rPr lang="en-US" sz="2100" dirty="0"/>
              <a:t>Interested in joining? Sign up at </a:t>
            </a:r>
            <a:r>
              <a:rPr lang="en-US" sz="2100" dirty="0">
                <a:hlinkClick r:id="rId2"/>
              </a:rPr>
              <a:t>www.falltips.org/fall-tips-collaborative/</a:t>
            </a:r>
            <a:r>
              <a:rPr lang="en-US" sz="2100" dirty="0"/>
              <a:t>  </a:t>
            </a:r>
          </a:p>
        </p:txBody>
      </p:sp>
    </p:spTree>
    <p:extLst>
      <p:ext uri="{BB962C8B-B14F-4D97-AF65-F5344CB8AC3E}">
        <p14:creationId xmlns:p14="http://schemas.microsoft.com/office/powerpoint/2010/main" val="386941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81000" y="1447800"/>
            <a:ext cx="8534400" cy="3886200"/>
          </a:xfrm>
        </p:spPr>
        <p:txBody>
          <a:bodyPr>
            <a:noAutofit/>
          </a:bodyPr>
          <a:lstStyle/>
          <a:p>
            <a:r>
              <a:rPr lang="en-US" dirty="0">
                <a:cs typeface="Aparajita" pitchFamily="34" charset="0"/>
              </a:rPr>
              <a:t>Fall TIPS </a:t>
            </a:r>
            <a:r>
              <a:rPr lang="en-US" i="1" spc="-100" dirty="0">
                <a:cs typeface="Aparajita" pitchFamily="34" charset="0"/>
              </a:rPr>
              <a:t>(Tailoring Interventions for Patient Safety)</a:t>
            </a:r>
            <a:endParaRPr lang="en-US" i="1" spc="-100" dirty="0"/>
          </a:p>
          <a:p>
            <a:pPr lvl="1"/>
            <a:r>
              <a:rPr lang="en-US" dirty="0"/>
              <a:t>2 year mixed methods study funded by Robert Wood Johnson Foundation:</a:t>
            </a:r>
          </a:p>
          <a:p>
            <a:pPr lvl="2"/>
            <a:r>
              <a:rPr lang="en-US" dirty="0"/>
              <a:t>Qualitative phase: </a:t>
            </a:r>
          </a:p>
          <a:p>
            <a:pPr lvl="3"/>
            <a:r>
              <a:rPr lang="en-US" sz="1600" dirty="0"/>
              <a:t>why hospitalized patients fall?</a:t>
            </a:r>
          </a:p>
          <a:p>
            <a:pPr lvl="3"/>
            <a:r>
              <a:rPr lang="en-US" sz="1600" dirty="0"/>
              <a:t>what interventions are effective and feasible in hospital settings?</a:t>
            </a:r>
          </a:p>
          <a:p>
            <a:pPr lvl="2"/>
            <a:r>
              <a:rPr lang="en-US" dirty="0"/>
              <a:t>Randomized control trial: to test an EHR-based fall prevention toolkit designed to address issues identified during qualitative phase.</a:t>
            </a:r>
          </a:p>
        </p:txBody>
      </p:sp>
      <p:sp>
        <p:nvSpPr>
          <p:cNvPr id="6" name="TextBox 5"/>
          <p:cNvSpPr txBox="1"/>
          <p:nvPr/>
        </p:nvSpPr>
        <p:spPr>
          <a:xfrm>
            <a:off x="800100" y="6336268"/>
            <a:ext cx="75438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dirty="0"/>
              <a:t>Supported by the Robert Wood Johnson Foundation, Dykes PI</a:t>
            </a:r>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mj-lt"/>
                <a:ea typeface="+mj-ea"/>
                <a:cs typeface="+mj-cs"/>
              </a:rPr>
              <a:t>Example: Using the EHR for Fall Prevention Care Planning</a:t>
            </a:r>
          </a:p>
        </p:txBody>
      </p:sp>
      <p:pic>
        <p:nvPicPr>
          <p:cNvPr id="8" name="Picture 8" descr="falltips logo"/>
          <p:cNvPicPr>
            <a:picLocks noChangeAspect="1" noChangeArrowheads="1"/>
          </p:cNvPicPr>
          <p:nvPr/>
        </p:nvPicPr>
        <p:blipFill>
          <a:blip r:embed="rId3" cstate="print"/>
          <a:srcRect/>
          <a:stretch>
            <a:fillRect/>
          </a:stretch>
        </p:blipFill>
        <p:spPr bwMode="auto">
          <a:xfrm>
            <a:off x="3501081" y="5105400"/>
            <a:ext cx="2141839" cy="1143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lltips logo"/>
          <p:cNvPicPr/>
          <p:nvPr/>
        </p:nvPicPr>
        <p:blipFill>
          <a:blip r:embed="rId2" cstate="print"/>
          <a:srcRect/>
          <a:stretch>
            <a:fillRect/>
          </a:stretch>
        </p:blipFill>
        <p:spPr bwMode="auto">
          <a:xfrm>
            <a:off x="3352800" y="1143000"/>
            <a:ext cx="2743200" cy="1524000"/>
          </a:xfrm>
          <a:prstGeom prst="rect">
            <a:avLst/>
          </a:prstGeom>
          <a:noFill/>
          <a:ln w="9525">
            <a:noFill/>
            <a:miter lim="800000"/>
            <a:headEnd/>
            <a:tailEnd/>
          </a:ln>
        </p:spPr>
      </p:pic>
      <p:sp>
        <p:nvSpPr>
          <p:cNvPr id="4" name="Title 3">
            <a:extLst>
              <a:ext uri="{FF2B5EF4-FFF2-40B4-BE49-F238E27FC236}">
                <a16:creationId xmlns:a16="http://schemas.microsoft.com/office/drawing/2014/main" id="{B0CCC283-8072-4F8E-A5B9-D7AE6E2A6228}"/>
              </a:ext>
            </a:extLst>
          </p:cNvPr>
          <p:cNvSpPr>
            <a:spLocks noGrp="1"/>
          </p:cNvSpPr>
          <p:nvPr>
            <p:ph type="ctrTitle"/>
          </p:nvPr>
        </p:nvSpPr>
        <p:spPr/>
        <p:txBody>
          <a:bodyPr/>
          <a:lstStyle/>
          <a:p>
            <a:r>
              <a:rPr lang="en-US" dirty="0"/>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dirty="0">
                <a:solidFill>
                  <a:schemeClr val="tx2"/>
                </a:solidFill>
              </a:rPr>
              <a:t>Fall TIPS (2007-2009): Qualitative Results Summary</a:t>
            </a:r>
          </a:p>
        </p:txBody>
      </p:sp>
      <p:sp>
        <p:nvSpPr>
          <p:cNvPr id="6147" name="Rectangle 3"/>
          <p:cNvSpPr>
            <a:spLocks noGrp="1" noChangeArrowheads="1"/>
          </p:cNvSpPr>
          <p:nvPr>
            <p:ph idx="1"/>
          </p:nvPr>
        </p:nvSpPr>
        <p:spPr>
          <a:xfrm>
            <a:off x="457200" y="1600200"/>
            <a:ext cx="8229600" cy="4953000"/>
          </a:xfrm>
        </p:spPr>
        <p:txBody>
          <a:bodyPr>
            <a:normAutofit fontScale="92500" lnSpcReduction="20000"/>
          </a:bodyPr>
          <a:lstStyle/>
          <a:p>
            <a:r>
              <a:rPr lang="en-US" dirty="0"/>
              <a:t>Communication related to fall risk status and the plan to prevent falls is highly variable.</a:t>
            </a:r>
          </a:p>
          <a:p>
            <a:r>
              <a:rPr lang="en-US" dirty="0"/>
              <a:t>Inconsistent communication across team members is a barrier to fall prevention collaboration and teamwork.</a:t>
            </a:r>
          </a:p>
          <a:p>
            <a:pPr lvl="1"/>
            <a:r>
              <a:rPr lang="en-US" dirty="0"/>
              <a:t>Non-nursing team members do not view fall risk assessment/plan in medical record.</a:t>
            </a:r>
          </a:p>
          <a:p>
            <a:pPr lvl="1"/>
            <a:r>
              <a:rPr lang="en-US" dirty="0"/>
              <a:t>Inadequate, incomplete, or incorrect information at the bedside  (i.e., generic  “high risk for falls” signs are not useful).</a:t>
            </a:r>
          </a:p>
          <a:p>
            <a:r>
              <a:rPr lang="en-US" dirty="0"/>
              <a:t>All stakeholders (care team members, patients and family members) must work together to prevent patient falls. </a:t>
            </a:r>
          </a:p>
          <a:p>
            <a:pPr lv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p:txBody>
          <a:bodyPr/>
          <a:lstStyle/>
          <a:p>
            <a:endParaRPr lang="en-US"/>
          </a:p>
          <a:p>
            <a:fld id="{A1A76844-EC6F-4889-87C2-A05A6D70D837}" type="slidenum">
              <a:rPr lang="en-US" smtClean="0"/>
              <a:pPr/>
              <a:t>7</a:t>
            </a:fld>
            <a:endParaRPr lang="en-US"/>
          </a:p>
        </p:txBody>
      </p:sp>
      <p:sp>
        <p:nvSpPr>
          <p:cNvPr id="7171" name="Text Box 4"/>
          <p:cNvSpPr txBox="1">
            <a:spLocks noChangeArrowheads="1"/>
          </p:cNvSpPr>
          <p:nvPr/>
        </p:nvSpPr>
        <p:spPr bwMode="auto">
          <a:xfrm>
            <a:off x="288925" y="60326"/>
            <a:ext cx="184720" cy="369328"/>
          </a:xfrm>
          <a:prstGeom prst="rect">
            <a:avLst/>
          </a:prstGeom>
          <a:noFill/>
          <a:ln w="9525">
            <a:noFill/>
            <a:miter lim="800000"/>
            <a:headEnd/>
            <a:tailEnd/>
          </a:ln>
        </p:spPr>
        <p:txBody>
          <a:bodyPr wrap="none" lIns="91435" tIns="45718" rIns="91435" bIns="45718">
            <a:spAutoFit/>
          </a:bodyPr>
          <a:lstStyle/>
          <a:p>
            <a:pPr eaLnBrk="0" hangingPunct="0"/>
            <a:endParaRPr lang="en-US">
              <a:latin typeface="Calibri" pitchFamily="34" charset="0"/>
            </a:endParaRPr>
          </a:p>
        </p:txBody>
      </p:sp>
      <p:sp>
        <p:nvSpPr>
          <p:cNvPr id="7172" name="Text Box 5"/>
          <p:cNvSpPr txBox="1">
            <a:spLocks noChangeArrowheads="1"/>
          </p:cNvSpPr>
          <p:nvPr/>
        </p:nvSpPr>
        <p:spPr bwMode="auto">
          <a:xfrm>
            <a:off x="0" y="228600"/>
            <a:ext cx="9144000" cy="1015659"/>
          </a:xfrm>
          <a:prstGeom prst="rect">
            <a:avLst/>
          </a:prstGeom>
          <a:noFill/>
          <a:ln w="9525">
            <a:noFill/>
            <a:miter lim="800000"/>
            <a:headEnd/>
            <a:tailEnd/>
          </a:ln>
        </p:spPr>
        <p:txBody>
          <a:bodyPr wrap="square" lIns="91435" tIns="45718" rIns="91435" bIns="45718">
            <a:spAutoFit/>
          </a:bodyPr>
          <a:lstStyle/>
          <a:p>
            <a:pPr algn="ctr"/>
            <a:r>
              <a:rPr lang="en-US" sz="3600" dirty="0">
                <a:solidFill>
                  <a:schemeClr val="tx2"/>
                </a:solidFill>
                <a:latin typeface="+mj-lt"/>
              </a:rPr>
              <a:t>Fall TIPS (2007-2009): Toolkit Requirements</a:t>
            </a:r>
            <a:br>
              <a:rPr lang="en-US" sz="2400" dirty="0">
                <a:latin typeface="+mj-lt"/>
              </a:rPr>
            </a:br>
            <a:endParaRPr lang="en-US" sz="2400" dirty="0">
              <a:latin typeface="+mj-lt"/>
            </a:endParaRPr>
          </a:p>
        </p:txBody>
      </p:sp>
      <p:pic>
        <p:nvPicPr>
          <p:cNvPr id="7173" name="Picture 8" descr="fall tips themes"/>
          <p:cNvPicPr>
            <a:picLocks noChangeAspect="1" noChangeArrowheads="1"/>
          </p:cNvPicPr>
          <p:nvPr/>
        </p:nvPicPr>
        <p:blipFill>
          <a:blip r:embed="rId3" cstate="print"/>
          <a:srcRect/>
          <a:stretch>
            <a:fillRect/>
          </a:stretch>
        </p:blipFill>
        <p:spPr bwMode="auto">
          <a:xfrm>
            <a:off x="822886" y="1295400"/>
            <a:ext cx="7498229" cy="5110162"/>
          </a:xfrm>
          <a:prstGeom prst="rect">
            <a:avLst/>
          </a:prstGeom>
          <a:noFill/>
          <a:ln w="9525">
            <a:solidFill>
              <a:schemeClr val="accent1"/>
            </a:solid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288925" y="60326"/>
            <a:ext cx="184720" cy="369328"/>
          </a:xfrm>
          <a:prstGeom prst="rect">
            <a:avLst/>
          </a:prstGeom>
          <a:noFill/>
          <a:ln w="9525">
            <a:noFill/>
            <a:miter lim="800000"/>
            <a:headEnd/>
            <a:tailEnd/>
          </a:ln>
        </p:spPr>
        <p:txBody>
          <a:bodyPr wrap="none" lIns="91435" tIns="45718" rIns="91435" bIns="45718">
            <a:spAutoFit/>
          </a:bodyPr>
          <a:lstStyle/>
          <a:p>
            <a:pPr eaLnBrk="0" hangingPunct="0"/>
            <a:endParaRPr lang="en-US">
              <a:latin typeface="Calibri" pitchFamily="34" charset="0"/>
            </a:endParaRPr>
          </a:p>
        </p:txBody>
      </p:sp>
      <p:pic>
        <p:nvPicPr>
          <p:cNvPr id="8197" name="Picture 2" descr="Fall TIPS UI"/>
          <p:cNvPicPr>
            <a:picLocks noChangeAspect="1" noChangeArrowheads="1"/>
          </p:cNvPicPr>
          <p:nvPr/>
        </p:nvPicPr>
        <p:blipFill>
          <a:blip r:embed="rId3" cstate="print"/>
          <a:srcRect/>
          <a:stretch>
            <a:fillRect/>
          </a:stretch>
        </p:blipFill>
        <p:spPr bwMode="auto">
          <a:xfrm>
            <a:off x="152400" y="1371600"/>
            <a:ext cx="8851570" cy="4322046"/>
          </a:xfrm>
          <a:prstGeom prst="rect">
            <a:avLst/>
          </a:prstGeom>
          <a:noFill/>
          <a:ln w="9525">
            <a:solidFill>
              <a:schemeClr val="tx1"/>
            </a:solidFill>
            <a:miter lim="800000"/>
            <a:headEnd/>
            <a:tailEnd/>
          </a:ln>
        </p:spPr>
      </p:pic>
      <p:sp>
        <p:nvSpPr>
          <p:cNvPr id="105475" name="Text Box 3"/>
          <p:cNvSpPr txBox="1">
            <a:spLocks noChangeArrowheads="1"/>
          </p:cNvSpPr>
          <p:nvPr/>
        </p:nvSpPr>
        <p:spPr bwMode="auto">
          <a:xfrm>
            <a:off x="152399" y="1949849"/>
            <a:ext cx="4404261" cy="3743798"/>
          </a:xfrm>
          <a:prstGeom prst="rect">
            <a:avLst/>
          </a:prstGeom>
          <a:solidFill>
            <a:srgbClr val="99CCFF">
              <a:alpha val="16862"/>
            </a:srgbClr>
          </a:solidFill>
          <a:ln w="28575">
            <a:solidFill>
              <a:srgbClr val="000099"/>
            </a:solidFill>
            <a:miter lim="800000"/>
            <a:headEnd/>
            <a:tailEnd/>
          </a:ln>
        </p:spPr>
        <p:txBody>
          <a:bodyPr lIns="91435" tIns="45718" rIns="91435" bIns="45718"/>
          <a:lstStyle/>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ts val="1800"/>
              </a:spcBef>
            </a:pPr>
            <a:br>
              <a:rPr lang="en-US" sz="2400" dirty="0">
                <a:solidFill>
                  <a:srgbClr val="000099"/>
                </a:solidFill>
                <a:latin typeface="Calibri" pitchFamily="34" charset="0"/>
              </a:rPr>
            </a:br>
            <a:r>
              <a:rPr lang="en-US" sz="2400" dirty="0">
                <a:solidFill>
                  <a:srgbClr val="000099"/>
                </a:solidFill>
                <a:latin typeface="Calibri" pitchFamily="34" charset="0"/>
              </a:rPr>
              <a:t>	Fall risk assessment</a:t>
            </a:r>
          </a:p>
          <a:p>
            <a:pPr>
              <a:spcBef>
                <a:spcPct val="50000"/>
              </a:spcBef>
            </a:pPr>
            <a:endParaRPr lang="en-US" sz="2400" dirty="0">
              <a:solidFill>
                <a:srgbClr val="000099"/>
              </a:solidFill>
              <a:latin typeface="Calibri" pitchFamily="34" charset="0"/>
            </a:endParaRPr>
          </a:p>
        </p:txBody>
      </p:sp>
      <p:sp>
        <p:nvSpPr>
          <p:cNvPr id="105476" name="Text Box 4"/>
          <p:cNvSpPr txBox="1">
            <a:spLocks noChangeArrowheads="1"/>
          </p:cNvSpPr>
          <p:nvPr/>
        </p:nvSpPr>
        <p:spPr bwMode="auto">
          <a:xfrm>
            <a:off x="4556661" y="1935994"/>
            <a:ext cx="4447309" cy="3757654"/>
          </a:xfrm>
          <a:prstGeom prst="rect">
            <a:avLst/>
          </a:prstGeom>
          <a:solidFill>
            <a:srgbClr val="666699">
              <a:alpha val="14117"/>
            </a:srgbClr>
          </a:solidFill>
          <a:ln w="28575">
            <a:solidFill>
              <a:srgbClr val="000099"/>
            </a:solidFill>
            <a:miter lim="800000"/>
            <a:headEnd/>
            <a:tailEnd/>
          </a:ln>
        </p:spPr>
        <p:txBody>
          <a:bodyPr lIns="91435" tIns="45718" rIns="91435" bIns="45718"/>
          <a:lstStyle/>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spcBef>
                <a:spcPct val="50000"/>
              </a:spcBef>
            </a:pPr>
            <a:endParaRPr lang="en-US" sz="2400" dirty="0">
              <a:solidFill>
                <a:srgbClr val="000099"/>
              </a:solidFill>
              <a:latin typeface="Calibri" pitchFamily="34" charset="0"/>
            </a:endParaRPr>
          </a:p>
          <a:p>
            <a:pPr algn="ctr">
              <a:spcBef>
                <a:spcPts val="1800"/>
              </a:spcBef>
            </a:pPr>
            <a:br>
              <a:rPr lang="en-US" sz="2400" dirty="0">
                <a:solidFill>
                  <a:srgbClr val="000099"/>
                </a:solidFill>
                <a:latin typeface="Calibri" pitchFamily="34" charset="0"/>
              </a:rPr>
            </a:br>
            <a:r>
              <a:rPr lang="en-US" sz="2400" dirty="0">
                <a:solidFill>
                  <a:srgbClr val="000099"/>
                </a:solidFill>
                <a:latin typeface="Calibri" pitchFamily="34" charset="0"/>
              </a:rPr>
              <a:t>Tailored plan</a:t>
            </a:r>
          </a:p>
        </p:txBody>
      </p:sp>
      <p:sp>
        <p:nvSpPr>
          <p:cNvPr id="8" name="Text Box 5"/>
          <p:cNvSpPr txBox="1">
            <a:spLocks noChangeArrowheads="1"/>
          </p:cNvSpPr>
          <p:nvPr/>
        </p:nvSpPr>
        <p:spPr bwMode="auto">
          <a:xfrm>
            <a:off x="0" y="152400"/>
            <a:ext cx="9144000" cy="1446546"/>
          </a:xfrm>
          <a:prstGeom prst="rect">
            <a:avLst/>
          </a:prstGeom>
          <a:noFill/>
          <a:ln w="9525">
            <a:noFill/>
            <a:miter lim="800000"/>
            <a:headEnd/>
            <a:tailEnd/>
          </a:ln>
        </p:spPr>
        <p:txBody>
          <a:bodyPr wrap="square" lIns="91435" tIns="45718" rIns="91435" bIns="45718">
            <a:spAutoFit/>
          </a:bodyPr>
          <a:lstStyle/>
          <a:p>
            <a:pPr algn="ctr"/>
            <a:r>
              <a:rPr lang="en-US" sz="3200" dirty="0">
                <a:solidFill>
                  <a:schemeClr val="tx2"/>
                </a:solidFill>
                <a:latin typeface="+mj-lt"/>
              </a:rPr>
              <a:t>The Fall TIPS Toolkit: </a:t>
            </a:r>
          </a:p>
          <a:p>
            <a:pPr algn="ctr"/>
            <a:r>
              <a:rPr lang="en-US" sz="3200" dirty="0">
                <a:solidFill>
                  <a:schemeClr val="tx2"/>
                </a:solidFill>
                <a:latin typeface="+mj-lt"/>
              </a:rPr>
              <a:t>Fall Risk Assessment/Tailored Plan</a:t>
            </a:r>
          </a:p>
          <a:p>
            <a:pPr algn="ctr"/>
            <a:endParaRPr lang="en-US" sz="2400" dirty="0">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blinds(horizontal)">
                                      <p:cBhvr>
                                        <p:cTn id="7" dur="500"/>
                                        <p:tgtEl>
                                          <p:spTgt spid="1054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5476"/>
                                        </p:tgtEl>
                                        <p:attrNameLst>
                                          <p:attrName>style.visibility</p:attrName>
                                        </p:attrNameLst>
                                      </p:cBhvr>
                                      <p:to>
                                        <p:strVal val="visible"/>
                                      </p:to>
                                    </p:set>
                                    <p:animEffect transition="in" filter="blinds(horizontal)">
                                      <p:cBhvr>
                                        <p:cTn id="12" dur="10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nimBg="1"/>
      <p:bldP spid="1054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288925" y="60326"/>
            <a:ext cx="184720" cy="369328"/>
          </a:xfrm>
          <a:prstGeom prst="rect">
            <a:avLst/>
          </a:prstGeom>
          <a:noFill/>
          <a:ln w="9525">
            <a:noFill/>
            <a:miter lim="800000"/>
            <a:headEnd/>
            <a:tailEnd/>
          </a:ln>
        </p:spPr>
        <p:txBody>
          <a:bodyPr wrap="none" lIns="91435" tIns="45718" rIns="91435" bIns="45718">
            <a:spAutoFit/>
          </a:bodyPr>
          <a:lstStyle/>
          <a:p>
            <a:pPr eaLnBrk="0" hangingPunct="0"/>
            <a:endParaRPr lang="en-US">
              <a:latin typeface="Calibri" pitchFamily="34" charset="0"/>
            </a:endParaRPr>
          </a:p>
        </p:txBody>
      </p:sp>
      <p:pic>
        <p:nvPicPr>
          <p:cNvPr id="10" name="Picture 8" descr="Fall Tips PtEd_english"/>
          <p:cNvPicPr>
            <a:picLocks noChangeAspect="1" noChangeArrowheads="1"/>
          </p:cNvPicPr>
          <p:nvPr/>
        </p:nvPicPr>
        <p:blipFill>
          <a:blip r:embed="rId3" cstate="print"/>
          <a:srcRect/>
          <a:stretch>
            <a:fillRect/>
          </a:stretch>
        </p:blipFill>
        <p:spPr bwMode="auto">
          <a:xfrm>
            <a:off x="6096000" y="1"/>
            <a:ext cx="3048000" cy="3221218"/>
          </a:xfrm>
          <a:prstGeom prst="rect">
            <a:avLst/>
          </a:prstGeom>
          <a:noFill/>
          <a:ln w="9525">
            <a:solidFill>
              <a:schemeClr val="tx1"/>
            </a:solidFill>
            <a:miter lim="800000"/>
            <a:headEnd/>
            <a:tailEnd/>
          </a:ln>
        </p:spPr>
      </p:pic>
      <p:pic>
        <p:nvPicPr>
          <p:cNvPr id="12" name="Picture 8" descr="Fall Tips POC"/>
          <p:cNvPicPr>
            <a:picLocks noChangeAspect="1" noChangeArrowheads="1"/>
          </p:cNvPicPr>
          <p:nvPr/>
        </p:nvPicPr>
        <p:blipFill>
          <a:blip r:embed="rId4" cstate="print"/>
          <a:srcRect/>
          <a:stretch>
            <a:fillRect/>
          </a:stretch>
        </p:blipFill>
        <p:spPr bwMode="auto">
          <a:xfrm>
            <a:off x="0" y="31751"/>
            <a:ext cx="3520506" cy="3702049"/>
          </a:xfrm>
          <a:prstGeom prst="rect">
            <a:avLst/>
          </a:prstGeom>
          <a:noFill/>
          <a:ln w="9525">
            <a:solidFill>
              <a:schemeClr val="tx1"/>
            </a:solidFill>
            <a:miter lim="800000"/>
            <a:headEnd/>
            <a:tailEnd/>
          </a:ln>
        </p:spPr>
      </p:pic>
      <p:pic>
        <p:nvPicPr>
          <p:cNvPr id="2" name="Picture 1">
            <a:extLst>
              <a:ext uri="{FF2B5EF4-FFF2-40B4-BE49-F238E27FC236}">
                <a16:creationId xmlns:a16="http://schemas.microsoft.com/office/drawing/2014/main" id="{954CE8D5-D1E6-484E-B130-EAF2E89B833F}"/>
              </a:ext>
            </a:extLst>
          </p:cNvPr>
          <p:cNvPicPr>
            <a:picLocks noChangeAspect="1"/>
          </p:cNvPicPr>
          <p:nvPr/>
        </p:nvPicPr>
        <p:blipFill>
          <a:blip r:embed="rId5"/>
          <a:stretch>
            <a:fillRect/>
          </a:stretch>
        </p:blipFill>
        <p:spPr>
          <a:xfrm>
            <a:off x="3013769" y="2819400"/>
            <a:ext cx="3811167" cy="4029075"/>
          </a:xfrm>
          <a:prstGeom prst="rect">
            <a:avLst/>
          </a:prstGeom>
        </p:spPr>
      </p:pic>
      <p:sp>
        <p:nvSpPr>
          <p:cNvPr id="3" name="TextBox 2">
            <a:extLst>
              <a:ext uri="{FF2B5EF4-FFF2-40B4-BE49-F238E27FC236}">
                <a16:creationId xmlns:a16="http://schemas.microsoft.com/office/drawing/2014/main" id="{2586FF56-DC26-45B4-A8C7-E13E5841C8A4}"/>
              </a:ext>
            </a:extLst>
          </p:cNvPr>
          <p:cNvSpPr txBox="1"/>
          <p:nvPr/>
        </p:nvSpPr>
        <p:spPr>
          <a:xfrm>
            <a:off x="762000" y="3886200"/>
            <a:ext cx="1752600" cy="369332"/>
          </a:xfrm>
          <a:prstGeom prst="rect">
            <a:avLst/>
          </a:prstGeom>
          <a:solidFill>
            <a:schemeClr val="tx2">
              <a:lumMod val="20000"/>
              <a:lumOff val="80000"/>
            </a:schemeClr>
          </a:solidFill>
        </p:spPr>
        <p:txBody>
          <a:bodyPr wrap="square" rtlCol="0">
            <a:spAutoFit/>
          </a:bodyPr>
          <a:lstStyle/>
          <a:p>
            <a:pPr algn="ctr"/>
            <a:r>
              <a:rPr lang="en-US" dirty="0"/>
              <a:t>Plan of Care</a:t>
            </a:r>
          </a:p>
        </p:txBody>
      </p:sp>
      <p:sp>
        <p:nvSpPr>
          <p:cNvPr id="5" name="TextBox 4">
            <a:extLst>
              <a:ext uri="{FF2B5EF4-FFF2-40B4-BE49-F238E27FC236}">
                <a16:creationId xmlns:a16="http://schemas.microsoft.com/office/drawing/2014/main" id="{33F3010D-E969-4718-9E44-010D31CDA590}"/>
              </a:ext>
            </a:extLst>
          </p:cNvPr>
          <p:cNvSpPr txBox="1"/>
          <p:nvPr/>
        </p:nvSpPr>
        <p:spPr>
          <a:xfrm>
            <a:off x="3979578" y="2362200"/>
            <a:ext cx="1676400" cy="369332"/>
          </a:xfrm>
          <a:prstGeom prst="rect">
            <a:avLst/>
          </a:prstGeom>
          <a:solidFill>
            <a:schemeClr val="tx2">
              <a:lumMod val="20000"/>
              <a:lumOff val="80000"/>
            </a:schemeClr>
          </a:solidFill>
        </p:spPr>
        <p:txBody>
          <a:bodyPr wrap="square" rtlCol="0">
            <a:spAutoFit/>
          </a:bodyPr>
          <a:lstStyle/>
          <a:p>
            <a:pPr algn="ctr"/>
            <a:r>
              <a:rPr lang="en-US" dirty="0"/>
              <a:t>Bed Poster</a:t>
            </a:r>
          </a:p>
        </p:txBody>
      </p:sp>
      <p:sp>
        <p:nvSpPr>
          <p:cNvPr id="6" name="TextBox 5">
            <a:extLst>
              <a:ext uri="{FF2B5EF4-FFF2-40B4-BE49-F238E27FC236}">
                <a16:creationId xmlns:a16="http://schemas.microsoft.com/office/drawing/2014/main" id="{989DB345-FECE-4097-B932-F6CC31F50536}"/>
              </a:ext>
            </a:extLst>
          </p:cNvPr>
          <p:cNvSpPr txBox="1"/>
          <p:nvPr/>
        </p:nvSpPr>
        <p:spPr>
          <a:xfrm>
            <a:off x="6993868" y="3364468"/>
            <a:ext cx="1981200" cy="369332"/>
          </a:xfrm>
          <a:prstGeom prst="rect">
            <a:avLst/>
          </a:prstGeom>
          <a:solidFill>
            <a:schemeClr val="tx2">
              <a:lumMod val="20000"/>
              <a:lumOff val="80000"/>
            </a:schemeClr>
          </a:solidFill>
        </p:spPr>
        <p:txBody>
          <a:bodyPr wrap="square" rtlCol="0">
            <a:spAutoFit/>
          </a:bodyPr>
          <a:lstStyle/>
          <a:p>
            <a:pPr algn="ctr"/>
            <a:r>
              <a:rPr lang="en-US" dirty="0"/>
              <a:t>Patient Education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2"/>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46496</TotalTime>
  <Words>3041</Words>
  <Application>Microsoft Office PowerPoint</Application>
  <PresentationFormat>On-screen Show (4:3)</PresentationFormat>
  <Paragraphs>519</Paragraphs>
  <Slides>50</Slides>
  <Notes>23</Notes>
  <HiddenSlides>0</HiddenSlides>
  <MMClips>0</MMClips>
  <ScaleCrop>false</ScaleCrop>
  <HeadingPairs>
    <vt:vector size="8" baseType="variant">
      <vt:variant>
        <vt:lpstr>Fonts Used</vt:lpstr>
      </vt:variant>
      <vt:variant>
        <vt:i4>10</vt:i4>
      </vt:variant>
      <vt:variant>
        <vt:lpstr>Theme</vt:lpstr>
      </vt:variant>
      <vt:variant>
        <vt:i4>27</vt:i4>
      </vt:variant>
      <vt:variant>
        <vt:lpstr>Embedded OLE Servers</vt:lpstr>
      </vt:variant>
      <vt:variant>
        <vt:i4>1</vt:i4>
      </vt:variant>
      <vt:variant>
        <vt:lpstr>Slide Titles</vt:lpstr>
      </vt:variant>
      <vt:variant>
        <vt:i4>50</vt:i4>
      </vt:variant>
    </vt:vector>
  </HeadingPairs>
  <TitlesOfParts>
    <vt:vector size="88" baseType="lpstr">
      <vt:lpstr>ＭＳ Ｐゴシック</vt:lpstr>
      <vt:lpstr>Aparajita</vt:lpstr>
      <vt:lpstr>Arial</vt:lpstr>
      <vt:lpstr>Arial Unicode MS</vt:lpstr>
      <vt:lpstr>Calibri</vt:lpstr>
      <vt:lpstr>Lucida Grande</vt:lpstr>
      <vt:lpstr>Lucida Handwriting</vt:lpstr>
      <vt:lpstr>Times New Roman</vt:lpstr>
      <vt:lpstr>Verdana</vt:lpstr>
      <vt:lpstr>Wingdings 2</vt:lpstr>
      <vt:lpstr>Office Theme</vt:lpstr>
      <vt:lpstr>1_Office Theme</vt:lpstr>
      <vt:lpstr>3_Office Theme</vt:lpstr>
      <vt:lpstr>4_Office Theme</vt:lpstr>
      <vt:lpstr>5_Office Theme</vt:lpstr>
      <vt:lpstr>6_Office Theme</vt:lpstr>
      <vt:lpstr>8_Office Theme</vt:lpstr>
      <vt:lpstr>9_Office Theme</vt:lpstr>
      <vt:lpstr>10_Office Theme</vt:lpstr>
      <vt:lpstr>11_Office Theme</vt:lpstr>
      <vt:lpstr>15_Office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35_Office Theme</vt:lpstr>
      <vt:lpstr>36_Office Theme</vt:lpstr>
      <vt:lpstr>37_Office Theme</vt:lpstr>
      <vt:lpstr>39_Office Theme</vt:lpstr>
      <vt:lpstr>40_Office Theme</vt:lpstr>
      <vt:lpstr>53_Office Theme</vt:lpstr>
      <vt:lpstr>Bitmap Image</vt:lpstr>
      <vt:lpstr>PowerPoint Presentation</vt:lpstr>
      <vt:lpstr>Overview</vt:lpstr>
      <vt:lpstr>The Problem of Patient Falls</vt:lpstr>
      <vt:lpstr>Fall Prevention in Acute Care Hospitals:  The Evidence Circa 2007</vt:lpstr>
      <vt:lpstr>PowerPoint Presentation</vt:lpstr>
      <vt:lpstr>Fall TIPS (2007-2009): Qualitative Results Summary</vt:lpstr>
      <vt:lpstr>PowerPoint Presentation</vt:lpstr>
      <vt:lpstr>PowerPoint Presentation</vt:lpstr>
      <vt:lpstr>PowerPoint Presentation</vt:lpstr>
      <vt:lpstr>PowerPoint Presentation</vt:lpstr>
      <vt:lpstr>Fall Prevention Lessons Learned</vt:lpstr>
      <vt:lpstr>Fall TIPS Next Steps</vt:lpstr>
      <vt:lpstr>PowerPoint Presentation</vt:lpstr>
      <vt:lpstr>Fall TIPS Pilot Test Results: BWH</vt:lpstr>
      <vt:lpstr>Fall TIPS Pilot Test Results: MMC</vt:lpstr>
      <vt:lpstr>PowerPoint Presentation</vt:lpstr>
      <vt:lpstr>Fall Prevention in Acute Care Hospitals:  The Evidence Circa 2018</vt:lpstr>
      <vt:lpstr>Thank You: BWH/NEU Patient Safety Learning Lab Team </vt:lpstr>
      <vt:lpstr>PowerPoint Presentation</vt:lpstr>
      <vt:lpstr>Components of an Evidence-based Fall Prevention Program</vt:lpstr>
      <vt:lpstr>Types of falls</vt:lpstr>
      <vt:lpstr>Types of Falls and How to Prevent Them</vt:lpstr>
      <vt:lpstr>Types of Falls, cont.</vt:lpstr>
      <vt:lpstr>Types of Falls, cont.</vt:lpstr>
      <vt:lpstr>Evidence-based Fall Prevention Strategies</vt:lpstr>
      <vt:lpstr>Universal Fall Precautions</vt:lpstr>
      <vt:lpstr>3-Step Fall Prevention Process</vt:lpstr>
      <vt:lpstr>Step 1- Fall Risk Assessment</vt:lpstr>
      <vt:lpstr>Completion of the MFS</vt:lpstr>
      <vt:lpstr>Risk Factors for Falls Identified by  Morse Fall Scale</vt:lpstr>
      <vt:lpstr>Risk 1: History of Falling</vt:lpstr>
      <vt:lpstr>Risk 2: Secondary Diagnosis</vt:lpstr>
      <vt:lpstr>Risk 3: Ambulatory Aid</vt:lpstr>
      <vt:lpstr>Risk 4: Intravenous/Heparin (Saline) Lock </vt:lpstr>
      <vt:lpstr>Risk 5: Gait</vt:lpstr>
      <vt:lpstr>Risk 6: Mental Status</vt:lpstr>
      <vt:lpstr>ABCs of Harm</vt:lpstr>
      <vt:lpstr>3-Step Fall Prevention Process</vt:lpstr>
      <vt:lpstr> Step 2- Tailored Fall Prevention Care Planning</vt:lpstr>
      <vt:lpstr>3-Step Fall Prevention Process</vt:lpstr>
      <vt:lpstr>Step 3- Consistently Implementing the Plan</vt:lpstr>
      <vt:lpstr>Tools to Support Fall TIPS Rollout Available on “resources” page at www.falltips.org/resources  </vt:lpstr>
      <vt:lpstr>Fall TIPS Implementation Protocol Detailed Guide available at www.falltips.org/implement-fall-tips/step-1/ </vt:lpstr>
      <vt:lpstr>3-step fall prevention process case study</vt:lpstr>
      <vt:lpstr>Case 1: John</vt:lpstr>
      <vt:lpstr> </vt:lpstr>
      <vt:lpstr>Answers</vt:lpstr>
      <vt:lpstr>Evidence-based Fall Prevention Recap</vt:lpstr>
      <vt:lpstr>The Fall TIPS Collaborative: A Partnership for Spread</vt:lpstr>
      <vt:lpstr>Thank You!</vt:lpstr>
    </vt:vector>
  </TitlesOfParts>
  <Company>Partners HealthCare System,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Safety Learning Laboratories: Innovative Design and Development to Improve Healthcare Delivery Systems (P30)</dc:title>
  <dc:creator>Partners Information Systems</dc:creator>
  <cp:lastModifiedBy>Burns, Zoe</cp:lastModifiedBy>
  <cp:revision>2064</cp:revision>
  <cp:lastPrinted>2017-09-12T14:25:04Z</cp:lastPrinted>
  <dcterms:created xsi:type="dcterms:W3CDTF">2014-01-03T15:28:38Z</dcterms:created>
  <dcterms:modified xsi:type="dcterms:W3CDTF">2019-10-15T20:27:34Z</dcterms:modified>
</cp:coreProperties>
</file>